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373" r:id="rId2"/>
    <p:sldId id="506" r:id="rId3"/>
    <p:sldId id="560" r:id="rId4"/>
    <p:sldId id="580" r:id="rId5"/>
    <p:sldId id="1186" r:id="rId6"/>
    <p:sldId id="1185" r:id="rId7"/>
    <p:sldId id="345" r:id="rId8"/>
    <p:sldId id="346" r:id="rId9"/>
    <p:sldId id="355" r:id="rId10"/>
    <p:sldId id="426" r:id="rId11"/>
    <p:sldId id="379" r:id="rId12"/>
    <p:sldId id="3068" r:id="rId13"/>
    <p:sldId id="1188" r:id="rId14"/>
    <p:sldId id="3058" r:id="rId15"/>
    <p:sldId id="3061" r:id="rId16"/>
    <p:sldId id="3062" r:id="rId17"/>
    <p:sldId id="3067" r:id="rId18"/>
    <p:sldId id="3063" r:id="rId19"/>
    <p:sldId id="3064" r:id="rId20"/>
    <p:sldId id="3065" r:id="rId21"/>
    <p:sldId id="1182" r:id="rId22"/>
    <p:sldId id="1164" r:id="rId23"/>
    <p:sldId id="1165" r:id="rId24"/>
    <p:sldId id="1162" r:id="rId25"/>
    <p:sldId id="1098" r:id="rId26"/>
    <p:sldId id="1047" r:id="rId27"/>
    <p:sldId id="501" r:id="rId28"/>
    <p:sldId id="944" r:id="rId29"/>
    <p:sldId id="385" r:id="rId30"/>
    <p:sldId id="260" r:id="rId31"/>
    <p:sldId id="1171" r:id="rId32"/>
    <p:sldId id="1177" r:id="rId33"/>
    <p:sldId id="1173" r:id="rId34"/>
    <p:sldId id="1172" r:id="rId35"/>
    <p:sldId id="442" r:id="rId36"/>
    <p:sldId id="448" r:id="rId37"/>
    <p:sldId id="449" r:id="rId38"/>
    <p:sldId id="450" r:id="rId39"/>
    <p:sldId id="1128" r:id="rId40"/>
    <p:sldId id="460" r:id="rId41"/>
    <p:sldId id="462" r:id="rId42"/>
    <p:sldId id="464" r:id="rId43"/>
    <p:sldId id="1132" r:id="rId44"/>
    <p:sldId id="1175" r:id="rId45"/>
    <p:sldId id="274" r:id="rId46"/>
    <p:sldId id="276" r:id="rId47"/>
    <p:sldId id="277" r:id="rId48"/>
    <p:sldId id="278" r:id="rId49"/>
    <p:sldId id="281" r:id="rId50"/>
    <p:sldId id="279" r:id="rId51"/>
    <p:sldId id="282" r:id="rId52"/>
    <p:sldId id="1176" r:id="rId53"/>
    <p:sldId id="834" r:id="rId54"/>
    <p:sldId id="1180" r:id="rId55"/>
    <p:sldId id="736" r:id="rId56"/>
    <p:sldId id="748" r:id="rId57"/>
    <p:sldId id="1184" r:id="rId58"/>
    <p:sldId id="394" r:id="rId59"/>
    <p:sldId id="484" r:id="rId60"/>
    <p:sldId id="3069" r:id="rId61"/>
    <p:sldId id="257" r:id="rId62"/>
    <p:sldId id="285" r:id="rId63"/>
    <p:sldId id="3070" r:id="rId64"/>
    <p:sldId id="3071" r:id="rId65"/>
  </p:sldIdLst>
  <p:sldSz cx="9906000" cy="6858000" type="A4"/>
  <p:notesSz cx="6858000" cy="9144000"/>
  <p:defaultTextStyle>
    <a:defPPr>
      <a:defRPr lang="zh-CN"/>
    </a:defPPr>
    <a:lvl1pPr algn="l" rtl="0" eaLnBrk="0" fontAlgn="base" hangingPunct="0">
      <a:spcBef>
        <a:spcPct val="0"/>
      </a:spcBef>
      <a:spcAft>
        <a:spcPct val="0"/>
      </a:spcAft>
      <a:defRPr kern="1200">
        <a:solidFill>
          <a:schemeClr val="tx1"/>
        </a:solidFill>
        <a:latin typeface="Arial" charset="0"/>
        <a:ea typeface="宋体" charset="-122"/>
        <a:cs typeface="+mn-cs"/>
      </a:defRPr>
    </a:lvl1pPr>
    <a:lvl2pPr marL="457200" algn="l" rtl="0" eaLnBrk="0" fontAlgn="base" hangingPunct="0">
      <a:spcBef>
        <a:spcPct val="0"/>
      </a:spcBef>
      <a:spcAft>
        <a:spcPct val="0"/>
      </a:spcAft>
      <a:defRPr kern="1200">
        <a:solidFill>
          <a:schemeClr val="tx1"/>
        </a:solidFill>
        <a:latin typeface="Arial" charset="0"/>
        <a:ea typeface="宋体" charset="-122"/>
        <a:cs typeface="+mn-cs"/>
      </a:defRPr>
    </a:lvl2pPr>
    <a:lvl3pPr marL="914400" algn="l" rtl="0" eaLnBrk="0" fontAlgn="base" hangingPunct="0">
      <a:spcBef>
        <a:spcPct val="0"/>
      </a:spcBef>
      <a:spcAft>
        <a:spcPct val="0"/>
      </a:spcAft>
      <a:defRPr kern="1200">
        <a:solidFill>
          <a:schemeClr val="tx1"/>
        </a:solidFill>
        <a:latin typeface="Arial" charset="0"/>
        <a:ea typeface="宋体" charset="-122"/>
        <a:cs typeface="+mn-cs"/>
      </a:defRPr>
    </a:lvl3pPr>
    <a:lvl4pPr marL="1371600" algn="l" rtl="0" eaLnBrk="0" fontAlgn="base" hangingPunct="0">
      <a:spcBef>
        <a:spcPct val="0"/>
      </a:spcBef>
      <a:spcAft>
        <a:spcPct val="0"/>
      </a:spcAft>
      <a:defRPr kern="1200">
        <a:solidFill>
          <a:schemeClr val="tx1"/>
        </a:solidFill>
        <a:latin typeface="Arial" charset="0"/>
        <a:ea typeface="宋体" charset="-122"/>
        <a:cs typeface="+mn-cs"/>
      </a:defRPr>
    </a:lvl4pPr>
    <a:lvl5pPr marL="1828800" algn="l" rtl="0" eaLnBrk="0" fontAlgn="base" hangingPunct="0">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u Jiezhong" initials="Q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9CD4"/>
    <a:srgbClr val="C8EEFF"/>
    <a:srgbClr val="2B00CC"/>
    <a:srgbClr val="FAFFD4"/>
    <a:srgbClr val="D9D9D9"/>
    <a:srgbClr val="3470C0"/>
    <a:srgbClr val="C7EEFE"/>
    <a:srgbClr val="3C87D2"/>
    <a:srgbClr val="3C88D2"/>
    <a:srgbClr val="BF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01"/>
    <p:restoredTop sz="82584"/>
  </p:normalViewPr>
  <p:slideViewPr>
    <p:cSldViewPr>
      <p:cViewPr varScale="1">
        <p:scale>
          <a:sx n="106" d="100"/>
          <a:sy n="106" d="100"/>
        </p:scale>
        <p:origin x="128" y="58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kumimoji="1" sz="1200">
                <a:ea typeface="宋体" charset="0"/>
                <a:cs typeface="宋体"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ea typeface="宋体" charset="0"/>
              </a:defRPr>
            </a:lvl1pPr>
          </a:lstStyle>
          <a:p>
            <a:pPr>
              <a:defRPr/>
            </a:pPr>
            <a:fld id="{DFB29DEB-A172-CC41-B065-4231C17208F1}" type="datetimeFigureOut">
              <a:rPr lang="zh-CN" altLang="en-US"/>
              <a:pPr>
                <a:defRPr/>
              </a:pPr>
              <a:t>2020/1/10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kumimoji="1" sz="1200">
                <a:ea typeface="宋体" charset="0"/>
                <a:cs typeface="宋体" charset="0"/>
              </a:defRPr>
            </a:lvl1pPr>
          </a:lstStyle>
          <a:p>
            <a:pPr>
              <a:defRPr/>
            </a:pPr>
            <a:endParaRPr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ea typeface="宋体" charset="0"/>
              </a:defRPr>
            </a:lvl1pPr>
          </a:lstStyle>
          <a:p>
            <a:pPr>
              <a:defRPr/>
            </a:pPr>
            <a:fld id="{2F4CBABB-A084-0E4E-B3DE-17E8C11BFA3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pitchFamily="2" charset="-122"/>
                <a:cs typeface="+mn-cs"/>
              </a:defRPr>
            </a:lvl1pPr>
          </a:lstStyle>
          <a:p>
            <a:pPr>
              <a:defRPr/>
            </a:pPr>
            <a:endParaRPr lang="en-US" altLang="zh-CN"/>
          </a:p>
        </p:txBody>
      </p:sp>
      <p:sp>
        <p:nvSpPr>
          <p:cNvPr id="4100"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a typeface="宋体" charset="0"/>
              </a:defRPr>
            </a:lvl1pPr>
          </a:lstStyle>
          <a:p>
            <a:pPr>
              <a:defRPr/>
            </a:pPr>
            <a:fld id="{8D0EB22F-76D4-DA4E-B375-AE891F67E33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cordis.europa.eu/programme/rcn/859_en.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1</a:t>
            </a:fld>
            <a:endParaRPr lang="en-US" altLang="zh-CN"/>
          </a:p>
        </p:txBody>
      </p:sp>
    </p:spTree>
    <p:extLst>
      <p:ext uri="{BB962C8B-B14F-4D97-AF65-F5344CB8AC3E}">
        <p14:creationId xmlns:p14="http://schemas.microsoft.com/office/powerpoint/2010/main" val="1919604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731838"/>
            <a:ext cx="5278437" cy="3656012"/>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黑体" pitchFamily="2" charset="-122"/>
                <a:cs typeface="+mn-cs"/>
              </a:rPr>
              <a:t>P5: </a:t>
            </a:r>
            <a:r>
              <a:rPr lang="zh-CN" altLang="en-US" sz="1200" kern="1200" dirty="0">
                <a:solidFill>
                  <a:schemeClr val="tx1"/>
                </a:solidFill>
                <a:effectLst/>
                <a:latin typeface="Times New Roman" pitchFamily="18" charset="0"/>
                <a:ea typeface="黑体" pitchFamily="2" charset="-122"/>
                <a:cs typeface="+mn-cs"/>
              </a:rPr>
              <a:t>美国、欧洲和日本等国均制定科技情报挖掘与智能服务的战略发展计划。</a:t>
            </a:r>
            <a:endParaRPr lang="en-US" sz="1200" kern="1200" dirty="0">
              <a:solidFill>
                <a:schemeClr val="tx1"/>
              </a:solidFill>
              <a:effectLst/>
              <a:latin typeface="Times New Roman" pitchFamily="18" charset="0"/>
              <a:ea typeface="黑体" pitchFamily="2" charset="-122"/>
              <a:cs typeface="+mn-cs"/>
            </a:endParaRPr>
          </a:p>
          <a:p>
            <a:endParaRPr lang="en-US" dirty="0"/>
          </a:p>
          <a:p>
            <a:r>
              <a:rPr lang="en-US" dirty="0"/>
              <a:t>Science of Science &amp; Innovation</a:t>
            </a:r>
            <a:r>
              <a:rPr lang="en-US" baseline="0" dirty="0"/>
              <a:t> Policy:</a:t>
            </a:r>
          </a:p>
          <a:p>
            <a:r>
              <a:rPr lang="en-US" dirty="0"/>
              <a:t>http://</a:t>
            </a:r>
            <a:r>
              <a:rPr lang="en-US" dirty="0" err="1"/>
              <a:t>www.nsf.gov</a:t>
            </a:r>
            <a:r>
              <a:rPr lang="en-US" dirty="0"/>
              <a:t>/pubs/2008/nsf08586/nsf08586.htm</a:t>
            </a:r>
          </a:p>
          <a:p>
            <a:endParaRPr lang="en-US" dirty="0"/>
          </a:p>
          <a:p>
            <a:r>
              <a:rPr lang="en-US" dirty="0"/>
              <a:t>Open science &amp;</a:t>
            </a:r>
            <a:r>
              <a:rPr lang="en-US" baseline="0" dirty="0"/>
              <a:t> research innovation</a:t>
            </a:r>
            <a:endParaRPr lang="en-US" dirty="0"/>
          </a:p>
          <a:p>
            <a:r>
              <a:rPr lang="en-US" dirty="0"/>
              <a:t>http://</a:t>
            </a:r>
            <a:r>
              <a:rPr lang="en-US" dirty="0" err="1"/>
              <a:t>www.kowi.de</a:t>
            </a:r>
            <a:r>
              <a:rPr lang="en-US" dirty="0"/>
              <a:t>/</a:t>
            </a:r>
            <a:r>
              <a:rPr lang="en-US" dirty="0" err="1"/>
              <a:t>Portaldata</a:t>
            </a:r>
            <a:r>
              <a:rPr lang="en-US" dirty="0"/>
              <a:t>/2/Resources/</a:t>
            </a:r>
            <a:r>
              <a:rPr lang="en-US" dirty="0" err="1"/>
              <a:t>fp</a:t>
            </a:r>
            <a:r>
              <a:rPr lang="en-US" dirty="0"/>
              <a:t>/Open-Innovation-Open-Science-Open-to-the-</a:t>
            </a:r>
            <a:r>
              <a:rPr lang="en-US" dirty="0" err="1"/>
              <a:t>World.pdf</a:t>
            </a:r>
            <a:endParaRPr lang="zh-CN" altLang="en-US" dirty="0"/>
          </a:p>
          <a:p>
            <a:endParaRPr lang="en-US" altLang="zh-CN" dirty="0"/>
          </a:p>
          <a:p>
            <a:r>
              <a:rPr lang="en-US" altLang="zh-CN" dirty="0"/>
              <a:t>http://</a:t>
            </a:r>
            <a:r>
              <a:rPr lang="en-US" altLang="zh-CN" dirty="0" err="1"/>
              <a:t>www.nsf.gov</a:t>
            </a:r>
            <a:r>
              <a:rPr lang="en-US" altLang="zh-CN" dirty="0"/>
              <a:t>/funding/</a:t>
            </a:r>
            <a:r>
              <a:rPr lang="en-US" altLang="zh-CN" dirty="0" err="1"/>
              <a:t>pgm_summ.jsp?pims_id</a:t>
            </a:r>
            <a:r>
              <a:rPr lang="en-US" altLang="zh-CN" dirty="0"/>
              <a:t>=501084</a:t>
            </a:r>
            <a:endParaRPr lang="zh-CN" altLang="en-US" dirty="0"/>
          </a:p>
          <a:p>
            <a:r>
              <a:rPr lang="en-US" altLang="zh-CN" dirty="0"/>
              <a:t>http://</a:t>
            </a:r>
            <a:r>
              <a:rPr lang="en-US" altLang="zh-CN" dirty="0" err="1"/>
              <a:t>www.nsf.gov</a:t>
            </a:r>
            <a:r>
              <a:rPr lang="en-US" altLang="zh-CN" dirty="0"/>
              <a:t>/</a:t>
            </a:r>
            <a:r>
              <a:rPr lang="en-US" altLang="zh-CN" dirty="0" err="1"/>
              <a:t>awardsearch</a:t>
            </a:r>
            <a:r>
              <a:rPr lang="en-US" altLang="zh-CN" dirty="0"/>
              <a:t>/</a:t>
            </a:r>
            <a:r>
              <a:rPr lang="en-US" altLang="zh-CN" dirty="0" err="1"/>
              <a:t>advancedSearchResult?WT.si_n</a:t>
            </a:r>
            <a:r>
              <a:rPr lang="en-US" altLang="zh-CN" dirty="0"/>
              <a:t>=</a:t>
            </a:r>
            <a:r>
              <a:rPr lang="en-US" altLang="zh-CN" dirty="0" err="1"/>
              <a:t>ClickedAbstractsRecentAwards&amp;WT.si_x</a:t>
            </a:r>
            <a:r>
              <a:rPr lang="en-US" altLang="zh-CN" dirty="0"/>
              <a:t>=1&amp;WT.si_cs=1&amp;WT.z_pims_id=501084&amp;ProgEleCode=7626&amp;BooleanElement=</a:t>
            </a:r>
            <a:r>
              <a:rPr lang="en-US" altLang="zh-CN" dirty="0" err="1"/>
              <a:t>Any&amp;BooleanRef</a:t>
            </a:r>
            <a:r>
              <a:rPr lang="en-US" altLang="zh-CN" dirty="0"/>
              <a:t>=</a:t>
            </a:r>
            <a:r>
              <a:rPr lang="en-US" altLang="zh-CN" dirty="0" err="1"/>
              <a:t>Any&amp;ActiveAwards</a:t>
            </a:r>
            <a:r>
              <a:rPr lang="en-US" altLang="zh-CN" dirty="0"/>
              <a:t>=true&amp;#results</a:t>
            </a:r>
            <a:endParaRPr lang="zh-CN" altLang="en-US" dirty="0"/>
          </a:p>
          <a:p>
            <a:r>
              <a:rPr lang="en-US" altLang="zh-CN" sz="1200" b="0" i="0" u="none" strike="noStrike" kern="1200" dirty="0">
                <a:solidFill>
                  <a:schemeClr val="tx1"/>
                </a:solidFill>
                <a:effectLst/>
                <a:latin typeface="Times New Roman" pitchFamily="18" charset="0"/>
                <a:ea typeface="黑体" pitchFamily="2" charset="-122"/>
                <a:cs typeface="+mn-cs"/>
              </a:rPr>
              <a:t>$30264691</a:t>
            </a:r>
            <a:r>
              <a:rPr lang="zh-CN" altLang="en-US" dirty="0"/>
              <a:t> </a:t>
            </a:r>
            <a:endParaRPr lang="en-US" dirty="0"/>
          </a:p>
          <a:p>
            <a:endParaRPr lang="en-US" dirty="0"/>
          </a:p>
          <a:p>
            <a:r>
              <a:rPr lang="en-US" dirty="0"/>
              <a:t>http://</a:t>
            </a:r>
            <a:r>
              <a:rPr lang="en-US" dirty="0" err="1"/>
              <a:t>cordis.europa.eu</a:t>
            </a:r>
            <a:r>
              <a:rPr lang="en-US" dirty="0"/>
              <a:t>/project/</a:t>
            </a:r>
            <a:r>
              <a:rPr lang="en-US" dirty="0" err="1"/>
              <a:t>rcn</a:t>
            </a:r>
            <a:r>
              <a:rPr lang="en-US" dirty="0"/>
              <a:t>/104130_en.html</a:t>
            </a:r>
          </a:p>
          <a:p>
            <a:r>
              <a:rPr lang="en-US" sz="1200" b="1" i="0" kern="1200" dirty="0">
                <a:solidFill>
                  <a:schemeClr val="tx1"/>
                </a:solidFill>
                <a:effectLst/>
                <a:latin typeface="Times New Roman" pitchFamily="18" charset="0"/>
                <a:ea typeface="黑体" pitchFamily="2" charset="-122"/>
                <a:cs typeface="+mn-cs"/>
              </a:rPr>
              <a:t>Funded under</a:t>
            </a:r>
            <a:r>
              <a:rPr lang="en-US" sz="1200" b="0" i="0" kern="1200" dirty="0">
                <a:solidFill>
                  <a:schemeClr val="tx1"/>
                </a:solidFill>
                <a:effectLst/>
                <a:latin typeface="Times New Roman" pitchFamily="18" charset="0"/>
                <a:ea typeface="黑体" pitchFamily="2" charset="-122"/>
                <a:cs typeface="+mn-cs"/>
              </a:rPr>
              <a:t>: </a:t>
            </a:r>
            <a:r>
              <a:rPr lang="en-US" sz="1200" b="0" i="0" u="sng" kern="1200" dirty="0">
                <a:solidFill>
                  <a:schemeClr val="tx1"/>
                </a:solidFill>
                <a:effectLst/>
                <a:latin typeface="Times New Roman" pitchFamily="18" charset="0"/>
                <a:ea typeface="黑体" pitchFamily="2" charset="-122"/>
                <a:cs typeface="+mn-cs"/>
                <a:hlinkClick r:id="rId3"/>
              </a:rPr>
              <a:t>FP7-INFRASTRUCTURES</a:t>
            </a:r>
            <a:endParaRPr lang="en-US" sz="1200" b="0"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a:solidFill>
                  <a:schemeClr val="tx1"/>
                </a:solidFill>
                <a:effectLst/>
                <a:latin typeface="Times New Roman" pitchFamily="18" charset="0"/>
                <a:ea typeface="黑体" pitchFamily="2" charset="-122"/>
                <a:cs typeface="+mn-cs"/>
              </a:rPr>
              <a:t>Helix Nebula - The Science Cloud</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Times New Roman" pitchFamily="18" charset="0"/>
                <a:ea typeface="黑体" pitchFamily="2" charset="-122"/>
                <a:cs typeface="+mn-cs"/>
              </a:rPr>
              <a:t>EUR 2 726 627</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a:solidFill>
                  <a:schemeClr val="tx1"/>
                </a:solidFill>
                <a:effectLst/>
                <a:latin typeface="Times New Roman" pitchFamily="18" charset="0"/>
                <a:ea typeface="黑体" pitchFamily="2" charset="-122"/>
                <a:cs typeface="+mn-cs"/>
              </a:rPr>
              <a:t>https://</a:t>
            </a:r>
            <a:r>
              <a:rPr lang="en-US" sz="1200" b="1" i="0" kern="1200" dirty="0" err="1">
                <a:solidFill>
                  <a:schemeClr val="tx1"/>
                </a:solidFill>
                <a:effectLst/>
                <a:latin typeface="Times New Roman" pitchFamily="18" charset="0"/>
                <a:ea typeface="黑体" pitchFamily="2" charset="-122"/>
                <a:cs typeface="+mn-cs"/>
              </a:rPr>
              <a:t>danube-inco.net</a:t>
            </a:r>
            <a:r>
              <a:rPr lang="en-US" sz="1200" b="1" i="0" kern="1200" dirty="0">
                <a:solidFill>
                  <a:schemeClr val="tx1"/>
                </a:solidFill>
                <a:effectLst/>
                <a:latin typeface="Times New Roman" pitchFamily="18" charset="0"/>
                <a:ea typeface="黑体" pitchFamily="2" charset="-122"/>
                <a:cs typeface="+mn-cs"/>
              </a:rPr>
              <a:t>/object/call/16512</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cap="all" dirty="0">
                <a:solidFill>
                  <a:schemeClr val="tx1"/>
                </a:solidFill>
                <a:effectLst/>
                <a:latin typeface="Times New Roman" pitchFamily="18" charset="0"/>
                <a:ea typeface="黑体" pitchFamily="2" charset="-122"/>
                <a:cs typeface="+mn-cs"/>
              </a:rPr>
              <a:t>EUROPEAN OPEN SCIENCE CLOUD FOR RESEARCH (H2020)</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Times New Roman" pitchFamily="18" charset="0"/>
                <a:ea typeface="黑体" pitchFamily="2" charset="-122"/>
                <a:cs typeface="+mn-cs"/>
              </a:rPr>
              <a:t>EUR 5 and 10 million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1"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b="0" i="1" kern="1200" dirty="0">
                <a:solidFill>
                  <a:schemeClr val="tx1"/>
                </a:solidFill>
                <a:effectLst/>
                <a:latin typeface="Times New Roman" pitchFamily="18" charset="0"/>
                <a:ea typeface="黑体" pitchFamily="2" charset="-122"/>
                <a:cs typeface="+mn-cs"/>
              </a:rPr>
              <a:t>日本科学技术振兴会</a:t>
            </a:r>
            <a:endParaRPr lang="en-US" sz="1200" b="0" i="1"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pl-PL" sz="1200" b="1" i="0" kern="1200" dirty="0">
                <a:solidFill>
                  <a:schemeClr val="tx1"/>
                </a:solidFill>
                <a:effectLst/>
                <a:latin typeface="Times New Roman" pitchFamily="18" charset="0"/>
                <a:ea typeface="黑体" pitchFamily="2" charset="-122"/>
                <a:cs typeface="+mn-cs"/>
              </a:rPr>
              <a:t>http://</a:t>
            </a:r>
            <a:r>
              <a:rPr lang="pl-PL" sz="1200" b="1" i="0" kern="1200" dirty="0" err="1">
                <a:solidFill>
                  <a:schemeClr val="tx1"/>
                </a:solidFill>
                <a:effectLst/>
                <a:latin typeface="Times New Roman" pitchFamily="18" charset="0"/>
                <a:ea typeface="黑体" pitchFamily="2" charset="-122"/>
                <a:cs typeface="+mn-cs"/>
              </a:rPr>
              <a:t>www.bsc.cas.cn</a:t>
            </a:r>
            <a:r>
              <a:rPr lang="pl-PL" sz="1200" b="1" i="0" kern="1200" dirty="0">
                <a:solidFill>
                  <a:schemeClr val="tx1"/>
                </a:solidFill>
                <a:effectLst/>
                <a:latin typeface="Times New Roman" pitchFamily="18" charset="0"/>
                <a:ea typeface="黑体" pitchFamily="2" charset="-122"/>
                <a:cs typeface="+mn-cs"/>
              </a:rPr>
              <a:t>/</a:t>
            </a:r>
            <a:r>
              <a:rPr lang="pl-PL" sz="1200" b="1" i="0" kern="1200" dirty="0" err="1">
                <a:solidFill>
                  <a:schemeClr val="tx1"/>
                </a:solidFill>
                <a:effectLst/>
                <a:latin typeface="Times New Roman" pitchFamily="18" charset="0"/>
                <a:ea typeface="黑体" pitchFamily="2" charset="-122"/>
                <a:cs typeface="+mn-cs"/>
              </a:rPr>
              <a:t>jlyd</a:t>
            </a:r>
            <a:r>
              <a:rPr lang="pl-PL" sz="1200" b="1" i="0" kern="1200" dirty="0">
                <a:solidFill>
                  <a:schemeClr val="tx1"/>
                </a:solidFill>
                <a:effectLst/>
                <a:latin typeface="Times New Roman" pitchFamily="18" charset="0"/>
                <a:ea typeface="黑体" pitchFamily="2" charset="-122"/>
                <a:cs typeface="+mn-cs"/>
              </a:rPr>
              <a:t>/</a:t>
            </a:r>
            <a:r>
              <a:rPr lang="pl-PL" sz="1200" b="1" i="0" kern="1200" dirty="0" err="1">
                <a:solidFill>
                  <a:schemeClr val="tx1"/>
                </a:solidFill>
                <a:effectLst/>
                <a:latin typeface="Times New Roman" pitchFamily="18" charset="0"/>
                <a:ea typeface="黑体" pitchFamily="2" charset="-122"/>
                <a:cs typeface="+mn-cs"/>
              </a:rPr>
              <a:t>ywyj</a:t>
            </a:r>
            <a:r>
              <a:rPr lang="pl-PL" sz="1200" b="1" i="0" kern="1200" dirty="0">
                <a:solidFill>
                  <a:schemeClr val="tx1"/>
                </a:solidFill>
                <a:effectLst/>
                <a:latin typeface="Times New Roman" pitchFamily="18" charset="0"/>
                <a:ea typeface="黑体" pitchFamily="2" charset="-122"/>
                <a:cs typeface="+mn-cs"/>
              </a:rPr>
              <a:t>/201602/P020160202540202619158.pdf</a:t>
            </a:r>
            <a:endParaRPr lang="zh-CN" altLang="en-US" sz="1200" b="1"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zh-CN" altLang="en-US" sz="1200" b="1"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a:solidFill>
                  <a:schemeClr val="tx1"/>
                </a:solidFill>
                <a:effectLst/>
                <a:latin typeface="Times New Roman" pitchFamily="18" charset="0"/>
                <a:ea typeface="黑体" pitchFamily="2" charset="-122"/>
                <a:cs typeface="+mn-cs"/>
              </a:rPr>
              <a:t>http://</a:t>
            </a:r>
            <a:r>
              <a:rPr lang="en-US" sz="1200" b="1" i="0" kern="1200" dirty="0" err="1">
                <a:solidFill>
                  <a:schemeClr val="tx1"/>
                </a:solidFill>
                <a:effectLst/>
                <a:latin typeface="Times New Roman" pitchFamily="18" charset="0"/>
                <a:ea typeface="黑体" pitchFamily="2" charset="-122"/>
                <a:cs typeface="+mn-cs"/>
              </a:rPr>
              <a:t>www.greynet.org</a:t>
            </a:r>
            <a:r>
              <a:rPr lang="en-US" sz="1200" b="1" i="0" kern="1200" dirty="0">
                <a:solidFill>
                  <a:schemeClr val="tx1"/>
                </a:solidFill>
                <a:effectLst/>
                <a:latin typeface="Times New Roman" pitchFamily="18" charset="0"/>
                <a:ea typeface="黑体" pitchFamily="2" charset="-122"/>
                <a:cs typeface="+mn-cs"/>
              </a:rPr>
              <a:t>/images/GL7,_page_77.pdf</a:t>
            </a:r>
            <a:endParaRPr lang="zh-CN" altLang="en-US" sz="1200" b="1"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For J-STAGE</a:t>
            </a:r>
            <a:r>
              <a:rPr lang="en-US" altLang="zh-CN" dirty="0"/>
              <a:t>(</a:t>
            </a:r>
            <a:r>
              <a:rPr lang="en-US" dirty="0"/>
              <a:t>Japan Science and Technology Information Aggregator, Electronic</a:t>
            </a:r>
            <a:r>
              <a:rPr lang="en-US" altLang="zh-CN" dirty="0"/>
              <a:t>)</a:t>
            </a:r>
            <a:r>
              <a:rPr lang="en-US" dirty="0"/>
              <a:t>, JST gets the Japanese government budget about 1.2 billion Japanese Yen for each fiscal year. The total costs (including the systems development, maintenance, and operational costs) since 1998 is about 9.5 billion Japanese Yen. </a:t>
            </a:r>
            <a:endParaRPr lang="en-US" sz="1200" b="1" i="0" kern="1200" dirty="0">
              <a:solidFill>
                <a:schemeClr val="tx1"/>
              </a:solidFill>
              <a:effectLst/>
              <a:latin typeface="Times New Roman" pitchFamily="18" charset="0"/>
              <a:ea typeface="黑体"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i="0" kern="1200" dirty="0">
              <a:solidFill>
                <a:schemeClr val="tx1"/>
              </a:solidFill>
              <a:effectLst/>
              <a:latin typeface="Times New Roman" pitchFamily="18" charset="0"/>
              <a:ea typeface="黑体" pitchFamily="2" charset="-122"/>
              <a:cs typeface="+mn-cs"/>
            </a:endParaRPr>
          </a:p>
          <a:p>
            <a:endParaRPr lang="en-US" dirty="0"/>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6</a:t>
            </a:fld>
            <a:endParaRPr lang="en-US" altLang="zh-CN"/>
          </a:p>
        </p:txBody>
      </p:sp>
    </p:spTree>
    <p:extLst>
      <p:ext uri="{BB962C8B-B14F-4D97-AF65-F5344CB8AC3E}">
        <p14:creationId xmlns:p14="http://schemas.microsoft.com/office/powerpoint/2010/main" val="1632460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9</a:t>
            </a:fld>
            <a:endParaRPr lang="en-US" altLang="zh-CN"/>
          </a:p>
        </p:txBody>
      </p:sp>
    </p:spTree>
    <p:extLst>
      <p:ext uri="{BB962C8B-B14F-4D97-AF65-F5344CB8AC3E}">
        <p14:creationId xmlns:p14="http://schemas.microsoft.com/office/powerpoint/2010/main" val="3458246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黑体" pitchFamily="2" charset="-122"/>
                <a:cs typeface="+mn-cs"/>
              </a:rPr>
              <a:t>P29: </a:t>
            </a:r>
            <a:r>
              <a:rPr lang="zh-CN" altLang="en-US" sz="1200" kern="1200" dirty="0">
                <a:solidFill>
                  <a:schemeClr val="tx1"/>
                </a:solidFill>
                <a:effectLst/>
                <a:latin typeface="Times New Roman" pitchFamily="18" charset="0"/>
                <a:ea typeface="黑体" pitchFamily="2" charset="-122"/>
                <a:cs typeface="+mn-cs"/>
              </a:rPr>
              <a:t>平台提供多种科技情报服务，包括：专家发现、评阅人推荐、合作者推荐、机构分析、竞争力关系、地域分析以及科技趋势分析等功能，吸引了全球</a:t>
            </a:r>
            <a:r>
              <a:rPr lang="en-US" sz="1200" kern="1200" dirty="0">
                <a:solidFill>
                  <a:schemeClr val="tx1"/>
                </a:solidFill>
                <a:effectLst/>
                <a:latin typeface="Times New Roman" pitchFamily="18" charset="0"/>
                <a:ea typeface="黑体" pitchFamily="2" charset="-122"/>
                <a:cs typeface="+mn-cs"/>
              </a:rPr>
              <a:t>220</a:t>
            </a:r>
            <a:r>
              <a:rPr lang="zh-CN" altLang="en-US" sz="1200" kern="1200" dirty="0">
                <a:solidFill>
                  <a:schemeClr val="tx1"/>
                </a:solidFill>
                <a:effectLst/>
                <a:latin typeface="Times New Roman" pitchFamily="18" charset="0"/>
                <a:ea typeface="黑体" pitchFamily="2" charset="-122"/>
                <a:cs typeface="+mn-cs"/>
              </a:rPr>
              <a:t>个国家和地区</a:t>
            </a:r>
            <a:r>
              <a:rPr lang="en-US" sz="1200" kern="1200" dirty="0">
                <a:solidFill>
                  <a:schemeClr val="tx1"/>
                </a:solidFill>
                <a:effectLst/>
                <a:latin typeface="Times New Roman" pitchFamily="18" charset="0"/>
                <a:ea typeface="黑体" pitchFamily="2" charset="-122"/>
                <a:cs typeface="+mn-cs"/>
              </a:rPr>
              <a:t>700</a:t>
            </a:r>
            <a:r>
              <a:rPr lang="zh-CN" altLang="en-US" sz="1200" kern="1200" dirty="0">
                <a:solidFill>
                  <a:schemeClr val="tx1"/>
                </a:solidFill>
                <a:effectLst/>
                <a:latin typeface="Times New Roman" pitchFamily="18" charset="0"/>
                <a:ea typeface="黑体" pitchFamily="2" charset="-122"/>
                <a:cs typeface="+mn-cs"/>
              </a:rPr>
              <a:t>多万独立</a:t>
            </a:r>
            <a:r>
              <a:rPr lang="en-US" sz="1200" kern="1200" dirty="0">
                <a:solidFill>
                  <a:schemeClr val="tx1"/>
                </a:solidFill>
                <a:effectLst/>
                <a:latin typeface="Times New Roman" pitchFamily="18" charset="0"/>
                <a:ea typeface="黑体" pitchFamily="2" charset="-122"/>
                <a:cs typeface="+mn-cs"/>
              </a:rPr>
              <a:t>IP</a:t>
            </a:r>
            <a:r>
              <a:rPr lang="zh-CN" altLang="en-US" sz="1200" kern="1200" dirty="0">
                <a:solidFill>
                  <a:schemeClr val="tx1"/>
                </a:solidFill>
                <a:effectLst/>
                <a:latin typeface="Times New Roman" pitchFamily="18" charset="0"/>
                <a:ea typeface="黑体" pitchFamily="2" charset="-122"/>
                <a:cs typeface="+mn-cs"/>
              </a:rPr>
              <a:t>访问。</a:t>
            </a:r>
            <a:endParaRPr lang="en-US" sz="1200" kern="1200" dirty="0">
              <a:solidFill>
                <a:schemeClr val="tx1"/>
              </a:solidFill>
              <a:effectLst/>
              <a:latin typeface="Times New Roman" pitchFamily="18" charset="0"/>
              <a:ea typeface="黑体" pitchFamily="2" charset="-122"/>
              <a:cs typeface="+mn-cs"/>
            </a:endParaRPr>
          </a:p>
          <a:p>
            <a:endParaRPr lang="en-US" dirty="0"/>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10</a:t>
            </a:fld>
            <a:endParaRPr lang="en-US" altLang="zh-CN"/>
          </a:p>
        </p:txBody>
      </p:sp>
    </p:spTree>
    <p:extLst>
      <p:ext uri="{BB962C8B-B14F-4D97-AF65-F5344CB8AC3E}">
        <p14:creationId xmlns:p14="http://schemas.microsoft.com/office/powerpoint/2010/main" val="223048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a:ln/>
        </p:spPr>
      </p:sp>
      <p:sp>
        <p:nvSpPr>
          <p:cNvPr id="66563" name="Rectangle 3"/>
          <p:cNvSpPr>
            <a:spLocks noGrp="1"/>
          </p:cNvSpPr>
          <p:nvPr>
            <p:ph type="body" idx="1"/>
          </p:nvPr>
        </p:nvSpPr>
        <p:spPr>
          <a:noFill/>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dirty="0">
                <a:solidFill>
                  <a:schemeClr val="tx1"/>
                </a:solidFill>
                <a:effectLst/>
                <a:latin typeface="Times New Roman" pitchFamily="18" charset="0"/>
                <a:ea typeface="黑体" pitchFamily="2" charset="-122"/>
                <a:cs typeface="+mn-cs"/>
              </a:rPr>
              <a:t>P10</a:t>
            </a:r>
            <a:r>
              <a:rPr lang="zh-CN" altLang="en-US" sz="1200" kern="1200" dirty="0">
                <a:solidFill>
                  <a:schemeClr val="tx1"/>
                </a:solidFill>
                <a:effectLst/>
                <a:latin typeface="Times New Roman" pitchFamily="18" charset="0"/>
                <a:ea typeface="黑体" pitchFamily="2" charset="-122"/>
                <a:cs typeface="+mn-cs"/>
              </a:rPr>
              <a:t>：截止目前，平台已经采集了</a:t>
            </a:r>
            <a:r>
              <a:rPr lang="en-US" sz="1200" kern="1200" dirty="0">
                <a:solidFill>
                  <a:schemeClr val="tx1"/>
                </a:solidFill>
                <a:effectLst/>
                <a:latin typeface="Times New Roman" pitchFamily="18" charset="0"/>
                <a:ea typeface="黑体" pitchFamily="2" charset="-122"/>
                <a:cs typeface="+mn-cs"/>
              </a:rPr>
              <a:t>1.36</a:t>
            </a:r>
            <a:r>
              <a:rPr lang="zh-CN" altLang="en-US" sz="1200" kern="1200" dirty="0">
                <a:solidFill>
                  <a:schemeClr val="tx1"/>
                </a:solidFill>
                <a:effectLst/>
                <a:latin typeface="Times New Roman" pitchFamily="18" charset="0"/>
                <a:ea typeface="黑体" pitchFamily="2" charset="-122"/>
                <a:cs typeface="+mn-cs"/>
              </a:rPr>
              <a:t>亿科研人员信息和</a:t>
            </a:r>
            <a:r>
              <a:rPr lang="en-US" sz="1200" kern="1200" dirty="0">
                <a:solidFill>
                  <a:schemeClr val="tx1"/>
                </a:solidFill>
                <a:effectLst/>
                <a:latin typeface="Times New Roman" pitchFamily="18" charset="0"/>
                <a:ea typeface="黑体" pitchFamily="2" charset="-122"/>
                <a:cs typeface="+mn-cs"/>
              </a:rPr>
              <a:t>2.28</a:t>
            </a:r>
            <a:r>
              <a:rPr lang="zh-CN" altLang="en-US" sz="1200" kern="1200" dirty="0">
                <a:solidFill>
                  <a:schemeClr val="tx1"/>
                </a:solidFill>
                <a:effectLst/>
                <a:latin typeface="Times New Roman" pitchFamily="18" charset="0"/>
                <a:ea typeface="黑体" pitchFamily="2" charset="-122"/>
                <a:cs typeface="+mn-cs"/>
              </a:rPr>
              <a:t>亿论文数据</a:t>
            </a:r>
            <a:endParaRPr lang="en-US" sz="1200" kern="1200" dirty="0">
              <a:solidFill>
                <a:schemeClr val="tx1"/>
              </a:solidFill>
              <a:effectLst/>
              <a:latin typeface="Times New Roman" pitchFamily="18" charset="0"/>
              <a:ea typeface="黑体" pitchFamily="2" charset="-122"/>
              <a:cs typeface="+mn-cs"/>
            </a:endParaRPr>
          </a:p>
          <a:p>
            <a:pPr eaLnBrk="1" hangingPunct="1">
              <a:spcBef>
                <a:spcPct val="0"/>
              </a:spcBef>
            </a:pPr>
            <a:endParaRPr lang="zh-CN" altLang="en-US" dirty="0"/>
          </a:p>
        </p:txBody>
      </p:sp>
    </p:spTree>
    <p:extLst>
      <p:ext uri="{BB962C8B-B14F-4D97-AF65-F5344CB8AC3E}">
        <p14:creationId xmlns:p14="http://schemas.microsoft.com/office/powerpoint/2010/main" val="1141109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13</a:t>
            </a:fld>
            <a:endParaRPr lang="en-US" altLang="zh-CN"/>
          </a:p>
        </p:txBody>
      </p:sp>
    </p:spTree>
    <p:extLst>
      <p:ext uri="{BB962C8B-B14F-4D97-AF65-F5344CB8AC3E}">
        <p14:creationId xmlns:p14="http://schemas.microsoft.com/office/powerpoint/2010/main" val="8025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ffectLst/>
                <a:latin typeface="+mn-lt"/>
                <a:ea typeface="+mn-ea"/>
                <a:cs typeface="+mn-cs"/>
              </a:rPr>
              <a:t>Dual process theory in cognition science says:</a:t>
            </a:r>
          </a:p>
          <a:p>
            <a:endParaRPr lang="en-US" sz="1200" b="0" i="0" u="none" strike="noStrike"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22</a:t>
            </a:fld>
            <a:endParaRPr kumimoji="1" lang="zh-CN" altLang="en-US"/>
          </a:p>
        </p:txBody>
      </p:sp>
    </p:spTree>
    <p:extLst>
      <p:ext uri="{BB962C8B-B14F-4D97-AF65-F5344CB8AC3E}">
        <p14:creationId xmlns:p14="http://schemas.microsoft.com/office/powerpoint/2010/main" val="2952427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a:extLst>
              <a:ext uri="{FF2B5EF4-FFF2-40B4-BE49-F238E27FC236}">
                <a16:creationId xmlns:a16="http://schemas.microsoft.com/office/drawing/2014/main" id="{7620FAAF-C52C-E742-8732-12D8B67AE5F9}"/>
              </a:ext>
            </a:extLst>
          </p:cNvPr>
          <p:cNvSpPr>
            <a:spLocks noGrp="1" noRot="1" noChangeAspect="1" noTextEdit="1"/>
          </p:cNvSpPr>
          <p:nvPr>
            <p:ph type="sldImg"/>
          </p:nvPr>
        </p:nvSpPr>
        <p:spPr>
          <a:ln/>
        </p:spPr>
      </p:sp>
      <p:sp>
        <p:nvSpPr>
          <p:cNvPr id="54274" name="备注占位符 2">
            <a:extLst>
              <a:ext uri="{FF2B5EF4-FFF2-40B4-BE49-F238E27FC236}">
                <a16:creationId xmlns:a16="http://schemas.microsoft.com/office/drawing/2014/main" id="{379F06ED-0E0A-3C41-B885-1B1A58E167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We</a:t>
            </a:r>
            <a:r>
              <a:rPr lang="zh-CN" altLang="en-US">
                <a:latin typeface="Arial" panose="020B0604020202020204" pitchFamily="34" charset="0"/>
              </a:rPr>
              <a:t> </a:t>
            </a:r>
            <a:r>
              <a:rPr lang="en-US" altLang="zh-CN">
                <a:latin typeface="Arial" panose="020B0604020202020204" pitchFamily="34" charset="0"/>
              </a:rPr>
              <a:t>conduct</a:t>
            </a:r>
            <a:r>
              <a:rPr lang="zh-CN" altLang="en-US">
                <a:latin typeface="Arial" panose="020B0604020202020204" pitchFamily="34" charset="0"/>
              </a:rPr>
              <a:t> </a:t>
            </a:r>
            <a:r>
              <a:rPr lang="en-US" altLang="zh-CN">
                <a:latin typeface="Arial" panose="020B0604020202020204" pitchFamily="34" charset="0"/>
              </a:rPr>
              <a:t>multi-label</a:t>
            </a:r>
            <a:r>
              <a:rPr lang="zh-CN" altLang="en-US">
                <a:latin typeface="Arial" panose="020B0604020202020204" pitchFamily="34" charset="0"/>
              </a:rPr>
              <a:t> </a:t>
            </a:r>
            <a:r>
              <a:rPr lang="en-US" altLang="zh-CN">
                <a:latin typeface="Arial" panose="020B0604020202020204" pitchFamily="34" charset="0"/>
              </a:rPr>
              <a:t>classification</a:t>
            </a:r>
            <a:r>
              <a:rPr lang="zh-CN" altLang="en-US">
                <a:latin typeface="Arial" panose="020B0604020202020204" pitchFamily="34" charset="0"/>
              </a:rPr>
              <a:t> </a:t>
            </a:r>
            <a:r>
              <a:rPr lang="en-US" altLang="zh-CN">
                <a:latin typeface="Arial" panose="020B0604020202020204" pitchFamily="34" charset="0"/>
              </a:rPr>
              <a:t>experiments</a:t>
            </a:r>
            <a:r>
              <a:rPr lang="zh-CN" altLang="en-US">
                <a:latin typeface="Arial" panose="020B0604020202020204" pitchFamily="34" charset="0"/>
              </a:rPr>
              <a:t> </a:t>
            </a:r>
            <a:r>
              <a:rPr lang="en-US" altLang="zh-CN">
                <a:latin typeface="Arial" panose="020B0604020202020204" pitchFamily="34" charset="0"/>
              </a:rPr>
              <a:t>and</a:t>
            </a:r>
            <a:r>
              <a:rPr lang="zh-CN" altLang="en-US">
                <a:latin typeface="Arial" panose="020B0604020202020204" pitchFamily="34" charset="0"/>
              </a:rPr>
              <a:t> </a:t>
            </a:r>
            <a:r>
              <a:rPr lang="en-US" altLang="zh-CN">
                <a:latin typeface="Arial" panose="020B0604020202020204" pitchFamily="34" charset="0"/>
              </a:rPr>
              <a:t>use</a:t>
            </a:r>
            <a:r>
              <a:rPr lang="zh-CN" altLang="en-US">
                <a:latin typeface="Arial" panose="020B0604020202020204" pitchFamily="34" charset="0"/>
              </a:rPr>
              <a:t> </a:t>
            </a:r>
            <a:r>
              <a:rPr lang="en-US" altLang="zh-CN">
                <a:latin typeface="Arial" panose="020B0604020202020204" pitchFamily="34" charset="0"/>
              </a:rPr>
              <a:t>the</a:t>
            </a:r>
            <a:r>
              <a:rPr lang="zh-CN" altLang="en-US">
                <a:latin typeface="Arial" panose="020B0604020202020204" pitchFamily="34" charset="0"/>
              </a:rPr>
              <a:t> </a:t>
            </a:r>
            <a:r>
              <a:rPr lang="en-US" altLang="zh-CN">
                <a:latin typeface="Arial" panose="020B0604020202020204" pitchFamily="34" charset="0"/>
              </a:rPr>
              <a:t>Micro-f1</a:t>
            </a:r>
            <a:r>
              <a:rPr lang="zh-CN" altLang="en-US">
                <a:latin typeface="Arial" panose="020B0604020202020204" pitchFamily="34" charset="0"/>
              </a:rPr>
              <a:t> </a:t>
            </a:r>
            <a:r>
              <a:rPr lang="en-US" altLang="zh-CN">
                <a:latin typeface="Arial" panose="020B0604020202020204" pitchFamily="34" charset="0"/>
              </a:rPr>
              <a:t>score</a:t>
            </a:r>
            <a:r>
              <a:rPr lang="zh-CN" altLang="en-US">
                <a:latin typeface="Arial" panose="020B0604020202020204" pitchFamily="34" charset="0"/>
              </a:rPr>
              <a:t> </a:t>
            </a:r>
            <a:r>
              <a:rPr lang="en-US" altLang="zh-CN">
                <a:latin typeface="Arial" panose="020B0604020202020204" pitchFamily="34" charset="0"/>
              </a:rPr>
              <a:t>in</a:t>
            </a:r>
            <a:r>
              <a:rPr lang="zh-CN" altLang="en-US">
                <a:latin typeface="Arial" panose="020B0604020202020204" pitchFamily="34" charset="0"/>
              </a:rPr>
              <a:t> </a:t>
            </a:r>
            <a:r>
              <a:rPr lang="en-US" altLang="zh-CN">
                <a:latin typeface="Arial" panose="020B0604020202020204" pitchFamily="34" charset="0"/>
              </a:rPr>
              <a:t>logistic</a:t>
            </a:r>
            <a:r>
              <a:rPr lang="zh-CN" altLang="en-US">
                <a:latin typeface="Arial" panose="020B0604020202020204" pitchFamily="34" charset="0"/>
              </a:rPr>
              <a:t> </a:t>
            </a:r>
            <a:r>
              <a:rPr lang="en-US" altLang="zh-CN">
                <a:latin typeface="Arial" panose="020B0604020202020204" pitchFamily="34" charset="0"/>
              </a:rPr>
              <a:t>regression</a:t>
            </a:r>
            <a:r>
              <a:rPr lang="zh-CN" altLang="en-US">
                <a:latin typeface="Arial" panose="020B0604020202020204" pitchFamily="34" charset="0"/>
              </a:rPr>
              <a:t> </a:t>
            </a:r>
            <a:r>
              <a:rPr lang="en-US" altLang="zh-CN">
                <a:latin typeface="Arial" panose="020B0604020202020204" pitchFamily="34" charset="0"/>
              </a:rPr>
              <a:t>to</a:t>
            </a:r>
            <a:r>
              <a:rPr lang="zh-CN" altLang="en-US">
                <a:latin typeface="Arial" panose="020B0604020202020204" pitchFamily="34" charset="0"/>
              </a:rPr>
              <a:t> </a:t>
            </a:r>
            <a:r>
              <a:rPr lang="en-US" altLang="zh-CN">
                <a:latin typeface="Arial" panose="020B0604020202020204" pitchFamily="34" charset="0"/>
              </a:rPr>
              <a:t>evaluate</a:t>
            </a:r>
            <a:r>
              <a:rPr lang="zh-CN" altLang="en-US">
                <a:latin typeface="Arial" panose="020B0604020202020204" pitchFamily="34" charset="0"/>
              </a:rPr>
              <a:t> </a:t>
            </a:r>
            <a:r>
              <a:rPr lang="en-US" altLang="zh-CN">
                <a:latin typeface="Arial" panose="020B0604020202020204" pitchFamily="34" charset="0"/>
              </a:rPr>
              <a:t>the</a:t>
            </a:r>
            <a:r>
              <a:rPr lang="zh-CN" altLang="en-US">
                <a:latin typeface="Arial" panose="020B0604020202020204" pitchFamily="34" charset="0"/>
              </a:rPr>
              <a:t> </a:t>
            </a:r>
            <a:r>
              <a:rPr lang="en-US" altLang="zh-CN">
                <a:latin typeface="Arial" panose="020B0604020202020204" pitchFamily="34" charset="0"/>
              </a:rPr>
              <a:t>performance</a:t>
            </a:r>
            <a:r>
              <a:rPr lang="zh-CN" altLang="en-US">
                <a:latin typeface="Arial" panose="020B0604020202020204" pitchFamily="34" charset="0"/>
              </a:rPr>
              <a:t> </a:t>
            </a:r>
            <a:r>
              <a:rPr lang="en-US" altLang="zh-CN">
                <a:latin typeface="Arial" panose="020B0604020202020204" pitchFamily="34" charset="0"/>
              </a:rPr>
              <a:t>of</a:t>
            </a:r>
            <a:r>
              <a:rPr lang="zh-CN" altLang="en-US">
                <a:latin typeface="Arial" panose="020B0604020202020204" pitchFamily="34" charset="0"/>
              </a:rPr>
              <a:t> </a:t>
            </a:r>
            <a:r>
              <a:rPr lang="en-US" altLang="zh-CN">
                <a:latin typeface="Arial" panose="020B0604020202020204" pitchFamily="34" charset="0"/>
              </a:rPr>
              <a:t>proposed</a:t>
            </a:r>
            <a:r>
              <a:rPr lang="zh-CN" altLang="en-US">
                <a:latin typeface="Arial" panose="020B0604020202020204" pitchFamily="34" charset="0"/>
              </a:rPr>
              <a:t> </a:t>
            </a:r>
            <a:r>
              <a:rPr lang="en-US" altLang="zh-CN">
                <a:latin typeface="Arial" panose="020B0604020202020204" pitchFamily="34" charset="0"/>
              </a:rPr>
              <a:t>method.</a:t>
            </a:r>
          </a:p>
          <a:p>
            <a:r>
              <a:rPr lang="en-US" altLang="zh-CN">
                <a:latin typeface="Arial" panose="020B0604020202020204" pitchFamily="34" charset="0"/>
              </a:rPr>
              <a:t>We named the interim embedding results generated by the sparse matrix factorization</a:t>
            </a:r>
            <a:r>
              <a:rPr lang="zh-CN" altLang="en-US">
                <a:latin typeface="Arial" panose="020B0604020202020204" pitchFamily="34" charset="0"/>
              </a:rPr>
              <a:t> </a:t>
            </a:r>
            <a:r>
              <a:rPr lang="en-US" altLang="zh-CN">
                <a:latin typeface="Arial" panose="020B0604020202020204" pitchFamily="34" charset="0"/>
              </a:rPr>
              <a:t>step in ProNE</a:t>
            </a:r>
            <a:r>
              <a:rPr lang="zh-CN" altLang="en-US">
                <a:latin typeface="Arial" panose="020B0604020202020204" pitchFamily="34" charset="0"/>
              </a:rPr>
              <a:t> </a:t>
            </a:r>
            <a:r>
              <a:rPr lang="en-US" altLang="zh-CN">
                <a:latin typeface="Arial" panose="020B0604020202020204" pitchFamily="34" charset="0"/>
              </a:rPr>
              <a:t>as</a:t>
            </a:r>
            <a:r>
              <a:rPr lang="zh-CN" altLang="en-US">
                <a:latin typeface="Arial" panose="020B0604020202020204" pitchFamily="34" charset="0"/>
              </a:rPr>
              <a:t> </a:t>
            </a:r>
            <a:r>
              <a:rPr lang="en-US" altLang="zh-CN">
                <a:latin typeface="Arial" panose="020B0604020202020204" pitchFamily="34" charset="0"/>
              </a:rPr>
              <a:t>ProNE(SMF).</a:t>
            </a:r>
          </a:p>
          <a:p>
            <a:r>
              <a:rPr lang="en-US" altLang="zh-CN">
                <a:latin typeface="Arial" panose="020B0604020202020204" pitchFamily="34" charset="0"/>
              </a:rPr>
              <a:t>Interestingly,</a:t>
            </a:r>
            <a:r>
              <a:rPr lang="zh-CN" altLang="en-US">
                <a:latin typeface="Arial" panose="020B0604020202020204" pitchFamily="34" charset="0"/>
              </a:rPr>
              <a:t> </a:t>
            </a:r>
            <a:r>
              <a:rPr lang="en-US" altLang="zh-CN">
                <a:latin typeface="Arial" panose="020B0604020202020204" pitchFamily="34" charset="0"/>
              </a:rPr>
              <a:t>ProNE is comparable to or sometimes even better than existing popular network embedding benchmarks. </a:t>
            </a:r>
          </a:p>
          <a:p>
            <a:r>
              <a:rPr lang="en-US" altLang="zh-CN">
                <a:latin typeface="Arial" panose="020B0604020202020204" pitchFamily="34" charset="0"/>
              </a:rPr>
              <a:t>With the spectral propagation technique further incorporated, ProNE generates the best performance among all baselines.</a:t>
            </a:r>
          </a:p>
          <a:p>
            <a:r>
              <a:rPr lang="en-US" altLang="zh-CN">
                <a:latin typeface="Arial" panose="020B0604020202020204" pitchFamily="34" charset="0"/>
              </a:rPr>
              <a:t>To</a:t>
            </a:r>
            <a:r>
              <a:rPr lang="zh-CN" altLang="en-US">
                <a:latin typeface="Arial" panose="020B0604020202020204" pitchFamily="34" charset="0"/>
              </a:rPr>
              <a:t> </a:t>
            </a:r>
            <a:r>
              <a:rPr lang="en-US" altLang="zh-CN">
                <a:latin typeface="Arial" panose="020B0604020202020204" pitchFamily="34" charset="0"/>
              </a:rPr>
              <a:t>sum</a:t>
            </a:r>
            <a:r>
              <a:rPr lang="zh-CN" altLang="en-US">
                <a:latin typeface="Arial" panose="020B0604020202020204" pitchFamily="34" charset="0"/>
              </a:rPr>
              <a:t> </a:t>
            </a:r>
            <a:r>
              <a:rPr lang="en-US" altLang="zh-CN">
                <a:latin typeface="Arial" panose="020B0604020202020204" pitchFamily="34" charset="0"/>
              </a:rPr>
              <a:t>up,</a:t>
            </a:r>
            <a:r>
              <a:rPr lang="zh-CN" altLang="en-US">
                <a:latin typeface="Arial" panose="020B0604020202020204" pitchFamily="34" charset="0"/>
              </a:rPr>
              <a:t> </a:t>
            </a:r>
            <a:r>
              <a:rPr lang="en-US" altLang="zh-CN">
                <a:latin typeface="Arial" panose="020B0604020202020204" pitchFamily="34" charset="0"/>
              </a:rPr>
              <a:t>our algorithm does not lose accuracy at high speeds and performs best on almost all datasets.</a:t>
            </a:r>
            <a:endParaRPr lang="zh-CN" altLang="en-US">
              <a:latin typeface="Arial" panose="020B0604020202020204" pitchFamily="34" charset="0"/>
            </a:endParaRPr>
          </a:p>
        </p:txBody>
      </p:sp>
      <p:sp>
        <p:nvSpPr>
          <p:cNvPr id="54275" name="幻灯片编号占位符 3">
            <a:extLst>
              <a:ext uri="{FF2B5EF4-FFF2-40B4-BE49-F238E27FC236}">
                <a16:creationId xmlns:a16="http://schemas.microsoft.com/office/drawing/2014/main" id="{D2769DD8-6EE5-1648-8B83-2A1978ED6C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2925860-AE01-244A-9844-02C09DDB7074}" type="slidenum">
              <a:rPr lang="en-US" altLang="zh-CN" smtClean="0"/>
              <a:pPr/>
              <a:t>29</a:t>
            </a:fld>
            <a:endParaRPr lang="en-US" altLang="zh-CN"/>
          </a:p>
        </p:txBody>
      </p:sp>
    </p:spTree>
    <p:extLst>
      <p:ext uri="{BB962C8B-B14F-4D97-AF65-F5344CB8AC3E}">
        <p14:creationId xmlns:p14="http://schemas.microsoft.com/office/powerpoint/2010/main" val="2108321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Imagine a scenari</a:t>
            </a:r>
            <a:r>
              <a:rPr lang="en-US" altLang="zh-CN" sz="1200" b="0" i="0" u="none" strike="noStrike" kern="1200" dirty="0">
                <a:solidFill>
                  <a:schemeClr val="tx1"/>
                </a:solidFill>
                <a:effectLst/>
                <a:latin typeface="+mn-lt"/>
                <a:ea typeface="+mn-ea"/>
                <a:cs typeface="+mn-cs"/>
              </a:rPr>
              <a:t>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you</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have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wikipedia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look</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up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for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entity,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how</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you</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such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question?(click)</a:t>
            </a:r>
          </a:p>
          <a:p>
            <a:r>
              <a:rPr lang="en-US" altLang="zh-CN" sz="1200" b="0" i="0" u="none" strike="noStrike" kern="1200" baseline="0" dirty="0">
                <a:solidFill>
                  <a:schemeClr val="tx1"/>
                </a:solidFill>
                <a:effectLst/>
                <a:latin typeface="+mn-lt"/>
                <a:ea typeface="+mn-ea"/>
                <a:cs typeface="+mn-cs"/>
              </a:rPr>
              <a:t>Question</a:t>
            </a:r>
            <a:r>
              <a:rPr lang="mr-IN" altLang="zh-CN" sz="1200" b="0" i="0" u="none" strike="noStrike" kern="1200" baseline="0" dirty="0">
                <a:solidFill>
                  <a:schemeClr val="tx1"/>
                </a:solidFill>
                <a:effectLst/>
                <a:latin typeface="+mn-lt"/>
                <a:ea typeface="+mn-ea"/>
                <a:cs typeface="+mn-cs"/>
              </a:rPr>
              <a:t>…</a:t>
            </a:r>
            <a:endParaRPr lang="en-US" altLang="zh-CN" sz="1200" b="0" i="0" u="none" strike="noStrike" kern="1200" baseline="0" dirty="0">
              <a:solidFill>
                <a:schemeClr val="tx1"/>
              </a:solidFill>
              <a:effectLst/>
              <a:latin typeface="+mn-lt"/>
              <a:ea typeface="+mn-ea"/>
              <a:cs typeface="+mn-cs"/>
            </a:endParaRPr>
          </a:p>
          <a:p>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first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search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quality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café</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los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angeless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which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seems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useful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for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answering</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question.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Okay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quality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café</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CLUES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middle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one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films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featured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read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paragraph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wiki</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about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two</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films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out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there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directors.</a:t>
            </a:r>
            <a:r>
              <a:rPr lang="zh-CN" altLang="en-US" sz="1200" b="0" i="0" u="none" strike="noStrike" kern="1200" baseline="0" dirty="0">
                <a:solidFill>
                  <a:schemeClr val="tx1"/>
                </a:solidFill>
                <a:effectLst/>
                <a:latin typeface="+mn-lt"/>
                <a:ea typeface="+mn-ea"/>
                <a:cs typeface="+mn-cs"/>
              </a:rPr>
              <a:t> </a:t>
            </a:r>
            <a:endParaRPr lang="en-US" altLang="zh-CN" sz="1200" b="0" i="0" u="none" strike="noStrike" kern="1200" baseline="0" dirty="0">
              <a:solidFill>
                <a:schemeClr val="tx1"/>
              </a:solidFill>
              <a:effectLst/>
              <a:latin typeface="+mn-lt"/>
              <a:ea typeface="+mn-ea"/>
              <a:cs typeface="+mn-cs"/>
            </a:endParaRPr>
          </a:p>
          <a:p>
            <a:r>
              <a:rPr lang="en-US" altLang="zh-CN" sz="1200" b="0" i="0" u="none" strike="noStrike" kern="1200" baseline="0" dirty="0">
                <a:solidFill>
                  <a:schemeClr val="tx1"/>
                </a:solidFill>
                <a:effectLst/>
                <a:latin typeface="+mn-lt"/>
                <a:ea typeface="+mn-ea"/>
                <a:cs typeface="+mn-cs"/>
              </a:rPr>
              <a:t>Now,</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construct</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step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by</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step,</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which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includes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possible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err="1">
                <a:solidFill>
                  <a:schemeClr val="tx1"/>
                </a:solidFill>
                <a:effectLst/>
                <a:latin typeface="+mn-lt"/>
                <a:ea typeface="+mn-ea"/>
                <a:cs typeface="+mn-cs"/>
              </a:rPr>
              <a:t>userful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information.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our</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brain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will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analyze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whole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information</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and</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gives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final</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answer.</a:t>
            </a:r>
          </a:p>
          <a:p>
            <a:r>
              <a:rPr lang="en-US" altLang="zh-CN" sz="1200" b="0" i="0" u="none" strike="noStrike" kern="1200" baseline="0" dirty="0">
                <a:solidFill>
                  <a:schemeClr val="tx1"/>
                </a:solidFill>
                <a:effectLst/>
                <a:latin typeface="+mn-lt"/>
                <a:ea typeface="+mn-ea"/>
                <a:cs typeface="+mn-cs"/>
              </a:rPr>
              <a:t>We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name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this</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“cognitive</a:t>
            </a:r>
            <a:r>
              <a:rPr lang="zh-CN" altLang="en-US" sz="1200" b="0" i="0" u="none" strike="noStrike" kern="1200" baseline="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graph”.</a:t>
            </a:r>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33</a:t>
            </a:fld>
            <a:endParaRPr kumimoji="1" lang="zh-CN" altLang="en-US"/>
          </a:p>
        </p:txBody>
      </p:sp>
    </p:spTree>
    <p:extLst>
      <p:ext uri="{BB962C8B-B14F-4D97-AF65-F5344CB8AC3E}">
        <p14:creationId xmlns:p14="http://schemas.microsoft.com/office/powerpoint/2010/main" val="4232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Two</a:t>
            </a:r>
            <a:r>
              <a:rPr lang="zh-CN" altLang="en-US" baseline="0" dirty="0"/>
              <a:t> </a:t>
            </a:r>
            <a:r>
              <a:rPr lang="en-US" altLang="zh-CN" baseline="0" dirty="0"/>
              <a:t>things</a:t>
            </a:r>
            <a:r>
              <a:rPr lang="zh-CN" altLang="en-US" baseline="0" dirty="0"/>
              <a:t> </a:t>
            </a:r>
            <a:r>
              <a:rPr lang="en-US" altLang="zh-CN" baseline="0" dirty="0"/>
              <a:t>to</a:t>
            </a:r>
            <a:r>
              <a:rPr lang="zh-CN" altLang="en-US" baseline="0" dirty="0"/>
              <a:t> </a:t>
            </a:r>
            <a:r>
              <a:rPr lang="en-US" altLang="zh-CN" baseline="0" dirty="0"/>
              <a:t>note:</a:t>
            </a:r>
          </a:p>
          <a:p>
            <a:r>
              <a:rPr lang="en-US" altLang="zh-CN" baseline="0" dirty="0"/>
              <a:t>Yang-IR:</a:t>
            </a:r>
            <a:r>
              <a:rPr lang="zh-CN" altLang="en-US" baseline="0" dirty="0"/>
              <a:t> </a:t>
            </a:r>
            <a:r>
              <a:rPr lang="en-US" altLang="zh-CN" baseline="0" dirty="0"/>
              <a:t>improved</a:t>
            </a:r>
            <a:r>
              <a:rPr lang="zh-CN" altLang="en-US" baseline="0" dirty="0"/>
              <a:t> </a:t>
            </a:r>
            <a:r>
              <a:rPr lang="en-US" altLang="zh-CN" baseline="0" dirty="0"/>
              <a:t>retrieval.</a:t>
            </a:r>
            <a:r>
              <a:rPr lang="zh-CN" altLang="en-US" baseline="0" dirty="0"/>
              <a:t> </a:t>
            </a:r>
            <a:r>
              <a:rPr lang="en-US" altLang="zh-CN" baseline="0" dirty="0"/>
              <a:t>We</a:t>
            </a:r>
            <a:r>
              <a:rPr lang="zh-CN" altLang="en-US" baseline="0" dirty="0"/>
              <a:t> </a:t>
            </a:r>
            <a:r>
              <a:rPr lang="en-US" altLang="zh-CN" baseline="0" dirty="0"/>
              <a:t>improve</a:t>
            </a:r>
            <a:r>
              <a:rPr lang="zh-CN" altLang="en-US" baseline="0" dirty="0"/>
              <a:t> </a:t>
            </a:r>
            <a:r>
              <a:rPr lang="en-US" altLang="zh-CN" baseline="0" dirty="0"/>
              <a:t>the</a:t>
            </a:r>
            <a:r>
              <a:rPr lang="zh-CN" altLang="en-US" baseline="0" dirty="0"/>
              <a:t> </a:t>
            </a:r>
            <a:r>
              <a:rPr lang="en-US" altLang="zh-CN" baseline="0" dirty="0"/>
              <a:t>retrieval</a:t>
            </a:r>
            <a:r>
              <a:rPr lang="zh-CN" altLang="en-US" baseline="0" dirty="0"/>
              <a:t> </a:t>
            </a:r>
            <a:r>
              <a:rPr lang="en-US" altLang="zh-CN" baseline="0" dirty="0"/>
              <a:t>process</a:t>
            </a:r>
            <a:r>
              <a:rPr lang="zh-CN" altLang="en-US" baseline="0" dirty="0"/>
              <a:t> </a:t>
            </a:r>
            <a:r>
              <a:rPr lang="en-US" altLang="zh-CN" baseline="0" dirty="0"/>
              <a:t>of</a:t>
            </a:r>
            <a:r>
              <a:rPr lang="zh-CN" altLang="en-US" baseline="0" dirty="0"/>
              <a:t> </a:t>
            </a:r>
            <a:r>
              <a:rPr lang="en-US" altLang="zh-CN" baseline="0" dirty="0"/>
              <a:t>Yang</a:t>
            </a:r>
            <a:r>
              <a:rPr lang="zh-CN" altLang="en-US" baseline="0" dirty="0"/>
              <a:t> </a:t>
            </a:r>
            <a:r>
              <a:rPr lang="en-US" altLang="zh-CN" baseline="0" dirty="0"/>
              <a:t>et</a:t>
            </a:r>
            <a:r>
              <a:rPr lang="zh-CN" altLang="en-US" baseline="0" dirty="0"/>
              <a:t> </a:t>
            </a:r>
            <a:r>
              <a:rPr lang="en-US" altLang="zh-CN" baseline="0" dirty="0"/>
              <a:t>al.</a:t>
            </a:r>
            <a:r>
              <a:rPr lang="zh-CN" altLang="en-US" baseline="0" dirty="0"/>
              <a:t> </a:t>
            </a:r>
            <a:r>
              <a:rPr lang="en-US" altLang="zh-CN" baseline="0" dirty="0"/>
              <a:t>for</a:t>
            </a:r>
            <a:r>
              <a:rPr lang="zh-CN" altLang="en-US" baseline="0" dirty="0"/>
              <a:t> </a:t>
            </a:r>
            <a:r>
              <a:rPr lang="en-US" altLang="zh-CN" baseline="0" dirty="0"/>
              <a:t>better</a:t>
            </a:r>
            <a:r>
              <a:rPr lang="zh-CN" altLang="en-US" baseline="0" dirty="0"/>
              <a:t> </a:t>
            </a:r>
            <a:r>
              <a:rPr lang="en-US" altLang="zh-CN" baseline="0" dirty="0"/>
              <a:t>comparison.</a:t>
            </a:r>
            <a:r>
              <a:rPr lang="zh-CN" altLang="en-US" baseline="0" dirty="0"/>
              <a:t> </a:t>
            </a:r>
            <a:endParaRPr lang="en-US" altLang="zh-CN"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CogQA-onlyQ</a:t>
            </a:r>
            <a:r>
              <a:rPr lang="en-US" sz="1200" kern="1200" dirty="0">
                <a:solidFill>
                  <a:schemeClr val="tx1"/>
                </a:solidFill>
                <a:effectLst/>
                <a:latin typeface="+mn-lt"/>
                <a:ea typeface="+mn-ea"/>
                <a:cs typeface="+mn-cs"/>
              </a:rPr>
              <a:t> is designed that it only starts with the entities that appear in the question.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Free of elaborate retrieval methods, this setting can be regarded as a natural thinking pattern of human being, in which only explicit and reliable relations are needed in reasoning. </a:t>
            </a:r>
            <a:r>
              <a:rPr lang="en-US" sz="1200" kern="1200" dirty="0" err="1">
                <a:solidFill>
                  <a:schemeClr val="tx1"/>
                </a:solidFill>
                <a:effectLst/>
                <a:latin typeface="+mn-lt"/>
                <a:ea typeface="+mn-ea"/>
                <a:cs typeface="+mn-cs"/>
              </a:rPr>
              <a:t>CogQA-onlyQ</a:t>
            </a:r>
            <a:r>
              <a:rPr lang="en-US" sz="1200" kern="1200" dirty="0">
                <a:solidFill>
                  <a:schemeClr val="tx1"/>
                </a:solidFill>
                <a:effectLst/>
                <a:latin typeface="+mn-lt"/>
                <a:ea typeface="+mn-ea"/>
                <a:cs typeface="+mn-cs"/>
              </a:rPr>
              <a:t> still outperforms all the baselines </a:t>
            </a:r>
            <a:endParaRPr lang="en-US" dirty="0"/>
          </a:p>
          <a:p>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46</a:t>
            </a:fld>
            <a:endParaRPr kumimoji="1" lang="zh-CN" altLang="en-US"/>
          </a:p>
        </p:txBody>
      </p:sp>
    </p:spTree>
    <p:extLst>
      <p:ext uri="{BB962C8B-B14F-4D97-AF65-F5344CB8AC3E}">
        <p14:creationId xmlns:p14="http://schemas.microsoft.com/office/powerpoint/2010/main" val="2035358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a:t>CogQA</a:t>
            </a:r>
            <a:r>
              <a:rPr lang="zh-CN" altLang="en-US" dirty="0"/>
              <a:t> </a:t>
            </a:r>
            <a:r>
              <a:rPr lang="en-US" altLang="zh-CN" dirty="0"/>
              <a:t>Performs</a:t>
            </a:r>
            <a:r>
              <a:rPr lang="zh-CN" altLang="en-US" dirty="0"/>
              <a:t> </a:t>
            </a:r>
            <a:r>
              <a:rPr lang="en-US" altLang="zh-CN" dirty="0"/>
              <a:t>much</a:t>
            </a:r>
            <a:r>
              <a:rPr lang="zh-CN" altLang="en-US" dirty="0"/>
              <a:t> </a:t>
            </a:r>
            <a:r>
              <a:rPr lang="en-US" altLang="zh-CN" dirty="0"/>
              <a:t>better</a:t>
            </a:r>
            <a:r>
              <a:rPr lang="zh-CN" altLang="en-US" dirty="0"/>
              <a:t> </a:t>
            </a:r>
            <a:r>
              <a:rPr lang="en-US" altLang="zh-CN" dirty="0"/>
              <a:t>on</a:t>
            </a:r>
            <a:r>
              <a:rPr lang="zh-CN" altLang="en-US" dirty="0"/>
              <a:t> </a:t>
            </a:r>
            <a:r>
              <a:rPr lang="en-US" altLang="zh-CN" dirty="0"/>
              <a:t>question</a:t>
            </a:r>
            <a:r>
              <a:rPr lang="zh-CN" altLang="en-US" dirty="0"/>
              <a:t> </a:t>
            </a:r>
            <a:r>
              <a:rPr lang="en-US" altLang="zh-CN" dirty="0"/>
              <a:t>with</a:t>
            </a:r>
            <a:r>
              <a:rPr lang="zh-CN" altLang="en-US" dirty="0"/>
              <a:t> </a:t>
            </a:r>
            <a:r>
              <a:rPr lang="en-US" altLang="zh-CN" dirty="0"/>
              <a:t>more</a:t>
            </a:r>
            <a:r>
              <a:rPr lang="zh-CN" altLang="en-US" dirty="0"/>
              <a:t> </a:t>
            </a:r>
            <a:r>
              <a:rPr lang="en-US" altLang="zh-CN" dirty="0"/>
              <a:t>hops</a:t>
            </a:r>
            <a:endParaRPr lang="en-US" dirty="0"/>
          </a:p>
          <a:p>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47</a:t>
            </a:fld>
            <a:endParaRPr kumimoji="1" lang="zh-CN" altLang="en-US"/>
          </a:p>
        </p:txBody>
      </p:sp>
    </p:spTree>
    <p:extLst>
      <p:ext uri="{BB962C8B-B14F-4D97-AF65-F5344CB8AC3E}">
        <p14:creationId xmlns:p14="http://schemas.microsoft.com/office/powerpoint/2010/main" val="3122065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e show how the cognitive graph clearly explains complex reasoning processes in our experiments.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cognitive graph highlights the heart of the question in case (1) – i.e., to choose between the number of members in two houses. </a:t>
            </a:r>
            <a:r>
              <a:rPr lang="en-US" sz="1200" kern="1200" dirty="0" err="1">
                <a:solidFill>
                  <a:schemeClr val="tx1"/>
                </a:solidFill>
                <a:effectLst/>
                <a:latin typeface="+mn-lt"/>
                <a:ea typeface="+mn-ea"/>
                <a:cs typeface="+mn-cs"/>
              </a:rPr>
              <a:t>CogQA</a:t>
            </a:r>
            <a:r>
              <a:rPr lang="en-US" sz="1200" kern="1200" dirty="0">
                <a:solidFill>
                  <a:schemeClr val="tx1"/>
                </a:solidFill>
                <a:effectLst/>
                <a:latin typeface="+mn-lt"/>
                <a:ea typeface="+mn-ea"/>
                <a:cs typeface="+mn-cs"/>
              </a:rPr>
              <a:t> makes the right choice based on semantic similarity between “Senate” and “upper house”.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Case (2) illustrates that the robustness of</a:t>
            </a:r>
            <a:r>
              <a:rPr lang="zh-CN" alt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answer</a:t>
            </a:r>
            <a:r>
              <a:rPr lang="en-US" altLang="zh-CN" sz="1200" kern="1200" dirty="0">
                <a:solidFill>
                  <a:schemeClr val="tx1"/>
                </a:solidFill>
                <a:effectLst/>
                <a:latin typeface="+mn-lt"/>
                <a:ea typeface="+mn-ea"/>
                <a:cs typeface="+mn-cs"/>
              </a:rPr>
              <a:t>ing</a:t>
            </a:r>
            <a:r>
              <a:rPr lang="en-US" sz="1200" kern="1200" dirty="0">
                <a:solidFill>
                  <a:schemeClr val="tx1"/>
                </a:solidFill>
                <a:effectLst/>
                <a:latin typeface="+mn-lt"/>
                <a:ea typeface="+mn-ea"/>
                <a:cs typeface="+mn-cs"/>
              </a:rPr>
              <a:t> can be boosted by exploring parallel reasoning paths.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In</a:t>
            </a:r>
            <a:r>
              <a:rPr lang="zh-CN" alt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Case (3) our model finally gets the answer “</a:t>
            </a:r>
            <a:r>
              <a:rPr lang="en-US" sz="1200" kern="1200" dirty="0" err="1">
                <a:solidFill>
                  <a:schemeClr val="tx1"/>
                </a:solidFill>
                <a:effectLst/>
                <a:latin typeface="+mn-lt"/>
                <a:ea typeface="+mn-ea"/>
                <a:cs typeface="+mn-cs"/>
              </a:rPr>
              <a:t>Marijus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Adomaitis</a:t>
            </a:r>
            <a:r>
              <a:rPr lang="en-US" sz="1200" kern="1200" dirty="0">
                <a:solidFill>
                  <a:schemeClr val="tx1"/>
                </a:solidFill>
                <a:effectLst/>
                <a:latin typeface="+mn-lt"/>
                <a:ea typeface="+mn-ea"/>
                <a:cs typeface="+mn-cs"/>
              </a:rPr>
              <a:t>” while the annotated ground truth is “Ten Walls”. However, when backtracking the reasoning process in cognitive graph, we find that the model has already reached “Ten Walls” and answers with his real name, which is acceptable and even more accurate. </a:t>
            </a:r>
            <a:r>
              <a:rPr lang="en-US" altLang="zh-CN" sz="1200" kern="1200" dirty="0">
                <a:solidFill>
                  <a:schemeClr val="tx1"/>
                </a:solidFill>
                <a:effectLst/>
                <a:latin typeface="+mn-lt"/>
                <a:ea typeface="+mn-ea"/>
                <a:cs typeface="+mn-cs"/>
              </a:rPr>
              <a:t>This</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is</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why</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we</a:t>
            </a:r>
            <a:r>
              <a:rPr lang="zh-CN" altLang="en-US" sz="1200" kern="1200" baseline="0" dirty="0">
                <a:solidFill>
                  <a:schemeClr val="tx1"/>
                </a:solidFill>
                <a:effectLst/>
                <a:latin typeface="+mn-lt"/>
                <a:ea typeface="+mn-ea"/>
                <a:cs typeface="+mn-cs"/>
              </a:rPr>
              <a:t> </a:t>
            </a:r>
            <a:r>
              <a:rPr lang="en-US" altLang="zh-CN" sz="1200" kern="1200" baseline="0" dirty="0">
                <a:solidFill>
                  <a:schemeClr val="tx1"/>
                </a:solidFill>
                <a:effectLst/>
                <a:latin typeface="+mn-lt"/>
                <a:ea typeface="+mn-ea"/>
                <a:cs typeface="+mn-cs"/>
              </a:rPr>
              <a:t>need</a:t>
            </a:r>
            <a:r>
              <a:rPr lang="zh-CN" altLang="en-US" sz="1200" kern="1200" baseline="0" dirty="0">
                <a:solidFill>
                  <a:schemeClr val="tx1"/>
                </a:solidFill>
                <a:effectLst/>
                <a:latin typeface="+mn-lt"/>
                <a:ea typeface="+mn-ea"/>
                <a:cs typeface="+mn-cs"/>
              </a:rPr>
              <a:t> </a:t>
            </a:r>
            <a:r>
              <a:rPr lang="en-US" altLang="zh-CN" sz="1200" kern="1200" baseline="0" dirty="0" err="1">
                <a:solidFill>
                  <a:schemeClr val="tx1"/>
                </a:solidFill>
                <a:effectLst/>
                <a:latin typeface="+mn-lt"/>
                <a:ea typeface="+mn-ea"/>
                <a:cs typeface="+mn-cs"/>
              </a:rPr>
              <a:t>explainability</a:t>
            </a:r>
            <a:r>
              <a:rPr lang="en-US" altLang="zh-CN" sz="1200" kern="1200" baseline="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182FBE5-B887-9843-96E2-F1D77D898911}" type="slidenum">
              <a:rPr kumimoji="1" lang="zh-CN" altLang="en-US" smtClean="0"/>
              <a:t>48</a:t>
            </a:fld>
            <a:endParaRPr kumimoji="1" lang="zh-CN" altLang="en-US"/>
          </a:p>
        </p:txBody>
      </p:sp>
    </p:spTree>
    <p:extLst>
      <p:ext uri="{BB962C8B-B14F-4D97-AF65-F5344CB8AC3E}">
        <p14:creationId xmlns:p14="http://schemas.microsoft.com/office/powerpoint/2010/main" val="1899889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Knowledge graph was used by Google in 2012</a:t>
            </a:r>
          </a:p>
          <a:p>
            <a:r>
              <a:rPr lang="en-US" dirty="0"/>
              <a:t>Knowledge engineering, expert system</a:t>
            </a:r>
          </a:p>
          <a:p>
            <a:r>
              <a:rPr lang="en-US" dirty="0"/>
              <a:t>CYC: the world's longest-lived AI project (1985)</a:t>
            </a:r>
          </a:p>
          <a:p>
            <a:endParaRPr lang="en-US" dirty="0"/>
          </a:p>
        </p:txBody>
      </p:sp>
      <p:sp>
        <p:nvSpPr>
          <p:cNvPr id="4" name="Slide Number Placeholder 3"/>
          <p:cNvSpPr>
            <a:spLocks noGrp="1"/>
          </p:cNvSpPr>
          <p:nvPr>
            <p:ph type="sldNum" sz="quarter" idx="5"/>
          </p:nvPr>
        </p:nvSpPr>
        <p:spPr/>
        <p:txBody>
          <a:bodyPr/>
          <a:lstStyle/>
          <a:p>
            <a:pPr>
              <a:defRPr/>
            </a:pPr>
            <a:fld id="{8D0EB22F-76D4-DA4E-B375-AE891F67E33C}" type="slidenum">
              <a:rPr lang="en-US" altLang="zh-CN" smtClean="0"/>
              <a:pPr>
                <a:defRPr/>
              </a:pPr>
              <a:t>53</a:t>
            </a:fld>
            <a:endParaRPr lang="en-US" altLang="zh-CN"/>
          </a:p>
        </p:txBody>
      </p:sp>
    </p:spTree>
    <p:extLst>
      <p:ext uri="{BB962C8B-B14F-4D97-AF65-F5344CB8AC3E}">
        <p14:creationId xmlns:p14="http://schemas.microsoft.com/office/powerpoint/2010/main" val="3406653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a:extLst>
              <a:ext uri="{FF2B5EF4-FFF2-40B4-BE49-F238E27FC236}">
                <a16:creationId xmlns:a16="http://schemas.microsoft.com/office/drawing/2014/main" id="{97486036-8144-C84B-AC23-47313846DF89}"/>
              </a:ext>
            </a:extLst>
          </p:cNvPr>
          <p:cNvSpPr>
            <a:spLocks noGrp="1" noRot="1" noChangeAspect="1" noTextEdit="1"/>
          </p:cNvSpPr>
          <p:nvPr>
            <p:ph type="sldImg"/>
          </p:nvPr>
        </p:nvSpPr>
        <p:spPr>
          <a:ln/>
        </p:spPr>
      </p:sp>
      <p:sp>
        <p:nvSpPr>
          <p:cNvPr id="58370" name="备注占位符 2">
            <a:extLst>
              <a:ext uri="{FF2B5EF4-FFF2-40B4-BE49-F238E27FC236}">
                <a16:creationId xmlns:a16="http://schemas.microsoft.com/office/drawing/2014/main" id="{8FCD95D8-BB36-934F-89BB-5223928148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zh-CN" sz="2400">
                <a:latin typeface="Arial" panose="020B0604020202020204" pitchFamily="34" charset="0"/>
              </a:rPr>
              <a:t>CogDL is a graph representation learning toolkit that allows researchers and developers to train baseline or custom models for node classification, link prediction and other tasks on graphs. It provides implementations of several models, including: non-GNN Baselines like Deepwalk, LINE, NetMF, GNN Baselines like GCN, GAT, Graphsage. </a:t>
            </a:r>
          </a:p>
          <a:p>
            <a:endParaRPr lang="zh-CN" altLang="en-US">
              <a:latin typeface="Arial" panose="020B0604020202020204" pitchFamily="34" charset="0"/>
            </a:endParaRPr>
          </a:p>
        </p:txBody>
      </p:sp>
      <p:sp>
        <p:nvSpPr>
          <p:cNvPr id="58371" name="幻灯片编号占位符 3">
            <a:extLst>
              <a:ext uri="{FF2B5EF4-FFF2-40B4-BE49-F238E27FC236}">
                <a16:creationId xmlns:a16="http://schemas.microsoft.com/office/drawing/2014/main" id="{344893E2-A92D-9042-B189-90BA240DB88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E0F675B-91C0-3444-AE02-63EE86462600}" type="slidenum">
              <a:rPr lang="en-US" altLang="zh-CN" smtClean="0"/>
              <a:pPr/>
              <a:t>56</a:t>
            </a:fld>
            <a:endParaRPr lang="en-US" altLang="zh-CN"/>
          </a:p>
        </p:txBody>
      </p:sp>
    </p:spTree>
    <p:extLst>
      <p:ext uri="{BB962C8B-B14F-4D97-AF65-F5344CB8AC3E}">
        <p14:creationId xmlns:p14="http://schemas.microsoft.com/office/powerpoint/2010/main" val="876450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12788" y="744538"/>
            <a:ext cx="5375275" cy="3722687"/>
          </a:xfrm>
        </p:spPr>
      </p:sp>
      <p:sp>
        <p:nvSpPr>
          <p:cNvPr id="3" name="备注占位符 2"/>
          <p:cNvSpPr>
            <a:spLocks noGrp="1"/>
          </p:cNvSpPr>
          <p:nvPr>
            <p:ph type="body" idx="1"/>
          </p:nvPr>
        </p:nvSpPr>
        <p:spPr/>
        <p:txBody>
          <a:bodyPr>
            <a:normAutofit/>
          </a:bodyPr>
          <a:lstStyle/>
          <a:p>
            <a:endParaRPr lang="en-US" altLang="zh-CN" baseline="0"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59</a:t>
            </a:fld>
            <a:endParaRPr lang="en-US" altLang="zh-CN"/>
          </a:p>
        </p:txBody>
      </p:sp>
    </p:spTree>
    <p:extLst>
      <p:ext uri="{BB962C8B-B14F-4D97-AF65-F5344CB8AC3E}">
        <p14:creationId xmlns:p14="http://schemas.microsoft.com/office/powerpoint/2010/main" val="3988494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64</a:t>
            </a:fld>
            <a:endParaRPr lang="en-US" altLang="zh-CN"/>
          </a:p>
        </p:txBody>
      </p:sp>
    </p:spTree>
    <p:extLst>
      <p:ext uri="{BB962C8B-B14F-4D97-AF65-F5344CB8AC3E}">
        <p14:creationId xmlns:p14="http://schemas.microsoft.com/office/powerpoint/2010/main" val="27466435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pic>
        <p:nvPicPr>
          <p:cNvPr id="5" name="Picture 27" descr="Picture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0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3"/>
          <p:cNvGrpSpPr>
            <a:grpSpLocks/>
          </p:cNvGrpSpPr>
          <p:nvPr userDrawn="1"/>
        </p:nvGrpSpPr>
        <p:grpSpPr bwMode="auto">
          <a:xfrm>
            <a:off x="-39688" y="-26988"/>
            <a:ext cx="1443038" cy="995363"/>
            <a:chOff x="0" y="0"/>
            <a:chExt cx="5557" cy="4150"/>
          </a:xfrm>
        </p:grpSpPr>
        <p:pic>
          <p:nvPicPr>
            <p:cNvPr id="8" name="Picture 14"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20"/>
          <p:cNvGrpSpPr>
            <a:grpSpLocks/>
          </p:cNvGrpSpPr>
          <p:nvPr userDrawn="1"/>
        </p:nvGrpSpPr>
        <p:grpSpPr bwMode="auto">
          <a:xfrm>
            <a:off x="-39688" y="-26988"/>
            <a:ext cx="1443038" cy="995363"/>
            <a:chOff x="0" y="0"/>
            <a:chExt cx="5557" cy="4150"/>
          </a:xfrm>
        </p:grpSpPr>
        <p:pic>
          <p:nvPicPr>
            <p:cNvPr id="12" name="Picture 21"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2"/>
          <p:cNvSpPr>
            <a:spLocks noChangeArrowheads="1"/>
          </p:cNvSpPr>
          <p:nvPr userDrawn="1"/>
        </p:nvSpPr>
        <p:spPr bwMode="auto">
          <a:xfrm>
            <a:off x="9417496" y="6453188"/>
            <a:ext cx="79171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8344503F-D229-3844-AEC4-511EF6A9AF1D}"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
        <p:nvSpPr>
          <p:cNvPr id="1249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en-US" altLang="zh-CN"/>
              <a:t>Click to edit Master subtitle style</a:t>
            </a:r>
          </a:p>
        </p:txBody>
      </p:sp>
      <p:sp>
        <p:nvSpPr>
          <p:cNvPr id="124934" name="Rectangle 6"/>
          <p:cNvSpPr>
            <a:spLocks noGrp="1" noChangeArrowheads="1"/>
          </p:cNvSpPr>
          <p:nvPr>
            <p:ph type="ctrTitle"/>
          </p:nvPr>
        </p:nvSpPr>
        <p:spPr>
          <a:xfrm>
            <a:off x="742950" y="2130433"/>
            <a:ext cx="8420100" cy="1470025"/>
          </a:xfrm>
        </p:spPr>
        <p:txBody>
          <a:bodyPr/>
          <a:lstStyle>
            <a:lvl1pPr>
              <a:defRPr/>
            </a:lvl1pPr>
          </a:lstStyle>
          <a:p>
            <a:r>
              <a:rPr lang="en-US" altLang="zh-CN"/>
              <a:t>Click to edit Master title style</a:t>
            </a:r>
          </a:p>
        </p:txBody>
      </p:sp>
      <p:pic>
        <p:nvPicPr>
          <p:cNvPr id="3" name="Picture 2">
            <a:extLst>
              <a:ext uri="{FF2B5EF4-FFF2-40B4-BE49-F238E27FC236}">
                <a16:creationId xmlns:a16="http://schemas.microsoft.com/office/drawing/2014/main" id="{93B8EF3F-C6C6-974A-9BE9-C35B2A4173CB}"/>
              </a:ext>
            </a:extLst>
          </p:cNvPr>
          <p:cNvPicPr>
            <a:picLocks noChangeAspect="1"/>
          </p:cNvPicPr>
          <p:nvPr userDrawn="1"/>
        </p:nvPicPr>
        <p:blipFill rotWithShape="1">
          <a:blip r:embed="rId4"/>
          <a:srcRect l="19406" t="19697" r="19500" b="19357"/>
          <a:stretch/>
        </p:blipFill>
        <p:spPr>
          <a:xfrm>
            <a:off x="8697416" y="201600"/>
            <a:ext cx="982984" cy="980470"/>
          </a:xfrm>
          <a:prstGeom prst="ellipse">
            <a:avLst/>
          </a:prstGeom>
        </p:spPr>
      </p:pic>
    </p:spTree>
    <p:extLst>
      <p:ext uri="{BB962C8B-B14F-4D97-AF65-F5344CB8AC3E}">
        <p14:creationId xmlns:p14="http://schemas.microsoft.com/office/powerpoint/2010/main" val="449216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66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8"/>
            <a:ext cx="84201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25225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50838" y="1196975"/>
            <a:ext cx="4492625"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995867" y="1196975"/>
            <a:ext cx="4494212"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447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03238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38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4943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69256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603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4" y="273050"/>
            <a:ext cx="3259138"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873499" y="273058"/>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95304"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0910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77634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5235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4567" y="188913"/>
            <a:ext cx="2339975" cy="59372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71467" y="188913"/>
            <a:ext cx="6870700" cy="593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5662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71467" y="188913"/>
            <a:ext cx="9363075" cy="792162"/>
          </a:xfrm>
        </p:spPr>
        <p:txBody>
          <a:bodyPr/>
          <a:lstStyle/>
          <a:p>
            <a:r>
              <a:rPr lang="zh-CN" altLang="en-US"/>
              <a:t>单击此处编辑母版标题样式</a:t>
            </a:r>
          </a:p>
        </p:txBody>
      </p:sp>
      <p:sp>
        <p:nvSpPr>
          <p:cNvPr id="3" name="表格占位符 2"/>
          <p:cNvSpPr>
            <a:spLocks noGrp="1"/>
          </p:cNvSpPr>
          <p:nvPr>
            <p:ph type="tbl" idx="1"/>
          </p:nvPr>
        </p:nvSpPr>
        <p:spPr>
          <a:xfrm>
            <a:off x="350843" y="1196975"/>
            <a:ext cx="9139237" cy="4929188"/>
          </a:xfrm>
        </p:spPr>
        <p:txBody>
          <a:bodyPr/>
          <a:lstStyle/>
          <a:p>
            <a:pPr lvl="0"/>
            <a:endParaRPr lang="zh-CN" altLang="en-US" noProof="0"/>
          </a:p>
        </p:txBody>
      </p:sp>
    </p:spTree>
    <p:extLst>
      <p:ext uri="{BB962C8B-B14F-4D97-AF65-F5344CB8AC3E}">
        <p14:creationId xmlns:p14="http://schemas.microsoft.com/office/powerpoint/2010/main" val="2071962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71467" y="188913"/>
            <a:ext cx="9363075" cy="5937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8367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271467" y="188913"/>
            <a:ext cx="9363075" cy="792162"/>
          </a:xfrm>
        </p:spPr>
        <p:txBody>
          <a:bodyPr/>
          <a:lstStyle/>
          <a:p>
            <a:r>
              <a:rPr lang="zh-CN" altLang="en-US"/>
              <a:t>单击此处编辑母版标题样式</a:t>
            </a:r>
          </a:p>
        </p:txBody>
      </p:sp>
      <p:sp>
        <p:nvSpPr>
          <p:cNvPr id="3" name="内容占位符 2"/>
          <p:cNvSpPr>
            <a:spLocks noGrp="1"/>
          </p:cNvSpPr>
          <p:nvPr>
            <p:ph sz="quarter" idx="1"/>
          </p:nvPr>
        </p:nvSpPr>
        <p:spPr>
          <a:xfrm>
            <a:off x="350838" y="1196975"/>
            <a:ext cx="4492625"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995867" y="1196975"/>
            <a:ext cx="4494212"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350838" y="3736975"/>
            <a:ext cx="4492625"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995867" y="3736975"/>
            <a:ext cx="4494212"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53388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半闭框 7"/>
          <p:cNvSpPr>
            <a:spLocks/>
          </p:cNvSpPr>
          <p:nvPr userDrawn="1"/>
        </p:nvSpPr>
        <p:spPr bwMode="auto">
          <a:xfrm>
            <a:off x="1238250" y="1571625"/>
            <a:ext cx="357188" cy="1863725"/>
          </a:xfrm>
          <a:custGeom>
            <a:avLst/>
            <a:gdLst>
              <a:gd name="T0" fmla="*/ 0 w 357717"/>
              <a:gd name="T1" fmla="*/ 0 h 1862667"/>
              <a:gd name="T2" fmla="*/ 354031 w 357717"/>
              <a:gd name="T3" fmla="*/ 0 h 1862667"/>
              <a:gd name="T4" fmla="*/ 331368 w 357717"/>
              <a:gd name="T5" fmla="*/ 119714 h 1862667"/>
              <a:gd name="T6" fmla="*/ 118009 w 357717"/>
              <a:gd name="T7" fmla="*/ 119714 h 1862667"/>
              <a:gd name="T8" fmla="*/ 118009 w 357717"/>
              <a:gd name="T9" fmla="*/ 1246730 h 1862667"/>
              <a:gd name="T10" fmla="*/ 0 w 357717"/>
              <a:gd name="T11" fmla="*/ 1870086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sp>
        <p:nvSpPr>
          <p:cNvPr id="4" name="半闭框 8"/>
          <p:cNvSpPr>
            <a:spLocks/>
          </p:cNvSpPr>
          <p:nvPr userDrawn="1"/>
        </p:nvSpPr>
        <p:spPr bwMode="auto">
          <a:xfrm rot="10800000">
            <a:off x="8310563" y="1643063"/>
            <a:ext cx="357187" cy="1862137"/>
          </a:xfrm>
          <a:custGeom>
            <a:avLst/>
            <a:gdLst>
              <a:gd name="T0" fmla="*/ 0 w 357717"/>
              <a:gd name="T1" fmla="*/ 0 h 1862667"/>
              <a:gd name="T2" fmla="*/ 354024 w 357717"/>
              <a:gd name="T3" fmla="*/ 0 h 1862667"/>
              <a:gd name="T4" fmla="*/ 331361 w 357717"/>
              <a:gd name="T5" fmla="*/ 119000 h 1862667"/>
              <a:gd name="T6" fmla="*/ 118007 w 357717"/>
              <a:gd name="T7" fmla="*/ 119000 h 1862667"/>
              <a:gd name="T8" fmla="*/ 118007 w 357717"/>
              <a:gd name="T9" fmla="*/ 1239313 h 1862667"/>
              <a:gd name="T10" fmla="*/ 0 w 357717"/>
              <a:gd name="T11" fmla="*/ 1858960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cxnSp>
        <p:nvCxnSpPr>
          <p:cNvPr id="5" name="直线连接符 12"/>
          <p:cNvCxnSpPr/>
          <p:nvPr userDrawn="1"/>
        </p:nvCxnSpPr>
        <p:spPr>
          <a:xfrm>
            <a:off x="4953000" y="4953000"/>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文本框 15"/>
          <p:cNvSpPr txBox="1"/>
          <p:nvPr userDrawn="1"/>
        </p:nvSpPr>
        <p:spPr>
          <a:xfrm>
            <a:off x="4946650" y="4076700"/>
            <a:ext cx="4741863" cy="693738"/>
          </a:xfrm>
          <a:prstGeom prst="rect">
            <a:avLst/>
          </a:prstGeom>
          <a:noFill/>
        </p:spPr>
        <p:txBody>
          <a:bodyPr>
            <a:spAutoFit/>
          </a:bodyPr>
          <a:lstStyle/>
          <a:p>
            <a:pPr>
              <a:defRPr/>
            </a:pPr>
            <a:r>
              <a:rPr kumimoji="1" lang="zh-CN" altLang="en-US" sz="1950" dirty="0"/>
              <a:t>清华大学计算机系 丁铭、陈齐斌、唐杰</a:t>
            </a:r>
            <a:endParaRPr kumimoji="1" lang="en-US" altLang="zh-CN" sz="1950" dirty="0"/>
          </a:p>
          <a:p>
            <a:pPr>
              <a:defRPr/>
            </a:pPr>
            <a:r>
              <a:rPr kumimoji="1" lang="zh-CN" altLang="en-US" sz="1950" dirty="0"/>
              <a:t>阿里巴巴达摩院      周畅、杨红霞</a:t>
            </a:r>
            <a:endParaRPr kumimoji="1" lang="en-US" altLang="zh-CN" sz="1950" dirty="0"/>
          </a:p>
        </p:txBody>
      </p:sp>
      <p:sp>
        <p:nvSpPr>
          <p:cNvPr id="2" name="标题 1"/>
          <p:cNvSpPr>
            <a:spLocks noGrp="1"/>
          </p:cNvSpPr>
          <p:nvPr>
            <p:ph type="ctrTitle"/>
          </p:nvPr>
        </p:nvSpPr>
        <p:spPr>
          <a:xfrm>
            <a:off x="1458383" y="1642534"/>
            <a:ext cx="6975475" cy="1659466"/>
          </a:xfrm>
        </p:spPr>
        <p:txBody>
          <a:bodyPr tIns="180000"/>
          <a:lstStyle>
            <a:lvl1pPr algn="ctr">
              <a:defRPr sz="4875"/>
            </a:lvl1pPr>
          </a:lstStyle>
          <a:p>
            <a:endParaRPr lang="zh-CN" altLang="en-US" dirty="0"/>
          </a:p>
        </p:txBody>
      </p:sp>
      <p:sp>
        <p:nvSpPr>
          <p:cNvPr id="7" name="日期占位符 3"/>
          <p:cNvSpPr>
            <a:spLocks noGrp="1"/>
          </p:cNvSpPr>
          <p:nvPr>
            <p:ph type="dt" sz="half" idx="10"/>
          </p:nvPr>
        </p:nvSpPr>
        <p:spPr>
          <a:xfrm>
            <a:off x="681038" y="6356350"/>
            <a:ext cx="2228850" cy="365125"/>
          </a:xfrm>
          <a:prstGeom prst="rect">
            <a:avLst/>
          </a:prstGeom>
        </p:spPr>
        <p:txBody>
          <a:bodyPr/>
          <a:lstStyle>
            <a:lvl1pPr>
              <a:defRPr kumimoji="1"/>
            </a:lvl1pPr>
          </a:lstStyle>
          <a:p>
            <a:pPr>
              <a:defRPr/>
            </a:pPr>
            <a:endParaRPr lang="zh-CN" altLang="en-US" dirty="0"/>
          </a:p>
        </p:txBody>
      </p:sp>
      <p:sp>
        <p:nvSpPr>
          <p:cNvPr id="8" name="页脚占位符 4"/>
          <p:cNvSpPr>
            <a:spLocks noGrp="1"/>
          </p:cNvSpPr>
          <p:nvPr>
            <p:ph type="ftr" sz="quarter" idx="11"/>
          </p:nvPr>
        </p:nvSpPr>
        <p:spPr>
          <a:xfrm>
            <a:off x="3281363" y="6356350"/>
            <a:ext cx="3343275" cy="365125"/>
          </a:xfrm>
          <a:prstGeom prst="rect">
            <a:avLst/>
          </a:prstGeom>
        </p:spPr>
        <p:txBody>
          <a:bodyPr/>
          <a:lstStyle>
            <a:lvl1pPr>
              <a:defRPr kumimoji="1"/>
            </a:lvl1pPr>
          </a:lstStyle>
          <a:p>
            <a:pPr>
              <a:defRPr/>
            </a:pPr>
            <a:endParaRPr lang="zh-CN" altLang="en-US"/>
          </a:p>
        </p:txBody>
      </p:sp>
      <p:sp>
        <p:nvSpPr>
          <p:cNvPr id="9" name="幻灯片编号占位符 5"/>
          <p:cNvSpPr>
            <a:spLocks noGrp="1"/>
          </p:cNvSpPr>
          <p:nvPr>
            <p:ph type="sldNum" sz="quarter" idx="12"/>
          </p:nvPr>
        </p:nvSpPr>
        <p:spPr>
          <a:xfrm>
            <a:off x="6996113" y="6356350"/>
            <a:ext cx="2228850" cy="365125"/>
          </a:xfrm>
          <a:prstGeom prst="rect">
            <a:avLst/>
          </a:prstGeom>
        </p:spPr>
        <p:txBody>
          <a:bodyPr/>
          <a:lstStyle>
            <a:lvl1pPr>
              <a:defRPr kumimoji="1"/>
            </a:lvl1pPr>
          </a:lstStyle>
          <a:p>
            <a:pPr>
              <a:defRPr/>
            </a:pPr>
            <a:fld id="{B47BF8E0-B908-AE40-B81C-100AFD5B52B3}" type="slidenum">
              <a:rPr lang="zh-CN" altLang="en-US"/>
              <a:pPr>
                <a:defRPr/>
              </a:pPr>
              <a:t>‹#›</a:t>
            </a:fld>
            <a:endParaRPr lang="zh-CN" altLang="en-US"/>
          </a:p>
        </p:txBody>
      </p:sp>
    </p:spTree>
    <p:extLst>
      <p:ext uri="{BB962C8B-B14F-4D97-AF65-F5344CB8AC3E}">
        <p14:creationId xmlns:p14="http://schemas.microsoft.com/office/powerpoint/2010/main" val="1569116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58383" y="1642534"/>
            <a:ext cx="6975475" cy="1659466"/>
          </a:xfrm>
        </p:spPr>
        <p:txBody>
          <a:bodyPr tIns="180000" anchor="ctr" anchorCtr="0"/>
          <a:lstStyle>
            <a:lvl1pPr algn="ctr">
              <a:defRPr sz="4875"/>
            </a:lvl1pPr>
          </a:lstStyle>
          <a:p>
            <a:endParaRPr kumimoji="1" lang="zh-CN" altLang="en-US" dirty="0"/>
          </a:p>
        </p:txBody>
      </p:sp>
      <p:sp>
        <p:nvSpPr>
          <p:cNvPr id="4" name="日期占位符 3"/>
          <p:cNvSpPr>
            <a:spLocks noGrp="1"/>
          </p:cNvSpPr>
          <p:nvPr>
            <p:ph type="dt" sz="half" idx="10"/>
          </p:nvPr>
        </p:nvSpPr>
        <p:spPr>
          <a:xfrm>
            <a:off x="681038" y="6356351"/>
            <a:ext cx="2228850" cy="365125"/>
          </a:xfrm>
          <a:prstGeom prst="rect">
            <a:avLst/>
          </a:prstGeom>
        </p:spPr>
        <p:txBody>
          <a:bodyPr/>
          <a:lstStyle/>
          <a:p>
            <a:endParaRPr kumimoji="1" lang="zh-CN" altLang="en-US" dirty="0"/>
          </a:p>
        </p:txBody>
      </p:sp>
      <p:sp>
        <p:nvSpPr>
          <p:cNvPr id="5" name="页脚占位符 4"/>
          <p:cNvSpPr>
            <a:spLocks noGrp="1"/>
          </p:cNvSpPr>
          <p:nvPr>
            <p:ph type="ftr" sz="quarter" idx="11"/>
          </p:nvPr>
        </p:nvSpPr>
        <p:spPr>
          <a:xfrm>
            <a:off x="3281363" y="6356351"/>
            <a:ext cx="3343275" cy="365125"/>
          </a:xfrm>
          <a:prstGeom prst="rect">
            <a:avLst/>
          </a:prstGeom>
        </p:spPr>
        <p:txBody>
          <a:bodyPr/>
          <a:lstStyle/>
          <a:p>
            <a:endParaRPr kumimoji="1" lang="zh-CN" altLang="en-US" dirty="0"/>
          </a:p>
        </p:txBody>
      </p:sp>
      <p:sp>
        <p:nvSpPr>
          <p:cNvPr id="6" name="幻灯片编号占位符 5"/>
          <p:cNvSpPr>
            <a:spLocks noGrp="1"/>
          </p:cNvSpPr>
          <p:nvPr>
            <p:ph type="sldNum" sz="quarter" idx="12"/>
          </p:nvPr>
        </p:nvSpPr>
        <p:spPr>
          <a:xfrm>
            <a:off x="6996113" y="6356351"/>
            <a:ext cx="2228850" cy="365125"/>
          </a:xfrm>
          <a:prstGeom prst="rect">
            <a:avLst/>
          </a:prstGeom>
        </p:spPr>
        <p:txBody>
          <a:bodyPr/>
          <a:lstStyle/>
          <a:p>
            <a:fld id="{BE098251-C56B-694C-A4E8-67BD1E70D9B8}" type="slidenum">
              <a:rPr kumimoji="1" lang="zh-CN" altLang="en-US" smtClean="0"/>
              <a:t>‹#›</a:t>
            </a:fld>
            <a:endParaRPr kumimoji="1" lang="zh-CN" altLang="en-US"/>
          </a:p>
        </p:txBody>
      </p:sp>
      <p:sp>
        <p:nvSpPr>
          <p:cNvPr id="8" name="半闭框 7"/>
          <p:cNvSpPr/>
          <p:nvPr userDrawn="1"/>
        </p:nvSpPr>
        <p:spPr>
          <a:xfrm>
            <a:off x="1238250" y="1572155"/>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半闭框 8"/>
          <p:cNvSpPr/>
          <p:nvPr userDrawn="1"/>
        </p:nvSpPr>
        <p:spPr>
          <a:xfrm rot="10800000">
            <a:off x="8310033" y="1642536"/>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13" name="直线连接符 12"/>
          <p:cNvCxnSpPr/>
          <p:nvPr userDrawn="1"/>
        </p:nvCxnSpPr>
        <p:spPr>
          <a:xfrm>
            <a:off x="4953000" y="4953093"/>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4865365" y="4121290"/>
            <a:ext cx="4742906" cy="967637"/>
          </a:xfrm>
          <a:prstGeom prst="rect">
            <a:avLst/>
          </a:prstGeom>
          <a:noFill/>
        </p:spPr>
        <p:txBody>
          <a:bodyPr wrap="square" rtlCol="0">
            <a:spAutoFit/>
          </a:bodyPr>
          <a:lstStyle/>
          <a:p>
            <a:r>
              <a:rPr kumimoji="1" lang="en-US" altLang="zh-CN" sz="1950" baseline="0" dirty="0"/>
              <a:t>Tsinghua KEG  &amp;  Alibaba DAMO Academy</a:t>
            </a:r>
          </a:p>
          <a:p>
            <a:endParaRPr kumimoji="1" lang="en-US" altLang="zh-CN" sz="488" baseline="0" dirty="0"/>
          </a:p>
          <a:p>
            <a:r>
              <a:rPr kumimoji="1" lang="en-US" altLang="zh-CN" sz="1300" baseline="0" dirty="0"/>
              <a:t>Ming Ding, Chang Zhou, </a:t>
            </a:r>
            <a:r>
              <a:rPr kumimoji="1" lang="en-US" altLang="zh-CN" sz="1300" baseline="0" dirty="0" err="1"/>
              <a:t>Qiben</a:t>
            </a:r>
            <a:r>
              <a:rPr kumimoji="1" lang="en-US" altLang="zh-CN" sz="1300" baseline="0" dirty="0"/>
              <a:t> Chen, </a:t>
            </a:r>
            <a:r>
              <a:rPr kumimoji="1" lang="en-US" altLang="zh-CN" sz="1300" baseline="0" dirty="0" err="1"/>
              <a:t>Hongxia</a:t>
            </a:r>
            <a:r>
              <a:rPr kumimoji="1" lang="en-US" altLang="zh-CN" sz="1300" baseline="0" dirty="0"/>
              <a:t> Yang, </a:t>
            </a:r>
            <a:r>
              <a:rPr kumimoji="1" lang="en-US" altLang="zh-CN" sz="1300" baseline="0" dirty="0" err="1"/>
              <a:t>Jie</a:t>
            </a:r>
            <a:r>
              <a:rPr kumimoji="1" lang="en-US" altLang="zh-CN" sz="1300" baseline="0" dirty="0"/>
              <a:t> Tang</a:t>
            </a:r>
          </a:p>
        </p:txBody>
      </p:sp>
    </p:spTree>
    <p:extLst>
      <p:ext uri="{BB962C8B-B14F-4D97-AF65-F5344CB8AC3E}">
        <p14:creationId xmlns:p14="http://schemas.microsoft.com/office/powerpoint/2010/main" val="46829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1196975"/>
            <a:ext cx="9139237" cy="492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11"/>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sp>
        <p:nvSpPr>
          <p:cNvPr id="2" name="Rectangle 2"/>
          <p:cNvSpPr>
            <a:spLocks noGrp="1" noChangeArrowheads="1"/>
          </p:cNvSpPr>
          <p:nvPr>
            <p:ph type="title"/>
          </p:nvPr>
        </p:nvSpPr>
        <p:spPr bwMode="auto">
          <a:xfrm>
            <a:off x="271463" y="188913"/>
            <a:ext cx="93630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30" name="Rectangle 12"/>
          <p:cNvSpPr>
            <a:spLocks noChangeArrowheads="1"/>
          </p:cNvSpPr>
          <p:nvPr/>
        </p:nvSpPr>
        <p:spPr bwMode="auto">
          <a:xfrm>
            <a:off x="9490075" y="6453188"/>
            <a:ext cx="719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00E93E34-BC81-D641-8951-02C27D1DE994}"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Tree>
  </p:cSld>
  <p:clrMap bg1="lt1" tx1="dk1" bg2="lt2" tx2="dk2" accent1="accent1" accent2="accent2" accent3="accent3" accent4="accent4" accent5="accent5" accent6="accent6" hlink="hlink" folHlink="folHlink"/>
  <p:sldLayoutIdLst>
    <p:sldLayoutId id="2147484281"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2" r:id="rId15"/>
    <p:sldLayoutId id="2147484283" r:id="rId16"/>
  </p:sldLayoutIdLst>
  <p:hf sldNum="0" hdr="0" ftr="0" dt="0"/>
  <p:txStyles>
    <p:titleStyle>
      <a:lvl1pPr algn="ctr" rtl="0" eaLnBrk="0" fontAlgn="base" hangingPunct="0">
        <a:spcBef>
          <a:spcPct val="0"/>
        </a:spcBef>
        <a:spcAft>
          <a:spcPct val="0"/>
        </a:spcAft>
        <a:defRPr kumimoji="1" sz="3600">
          <a:solidFill>
            <a:schemeClr val="tx2"/>
          </a:solidFill>
          <a:latin typeface="+mj-lt"/>
          <a:ea typeface="+mj-ea"/>
          <a:cs typeface="宋体" charset="0"/>
        </a:defRPr>
      </a:lvl1pPr>
      <a:lvl2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2pPr>
      <a:lvl3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3pPr>
      <a:lvl4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4pPr>
      <a:lvl5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5pPr>
      <a:lvl6pPr marL="457200" algn="ctr" rtl="0" fontAlgn="base">
        <a:spcBef>
          <a:spcPct val="0"/>
        </a:spcBef>
        <a:spcAft>
          <a:spcPct val="0"/>
        </a:spcAft>
        <a:defRPr sz="4000">
          <a:solidFill>
            <a:schemeClr val="tx2"/>
          </a:solidFill>
          <a:latin typeface="Arial" charset="0"/>
          <a:ea typeface="宋体" pitchFamily="2" charset="-122"/>
        </a:defRPr>
      </a:lvl6pPr>
      <a:lvl7pPr marL="914400" algn="ctr" rtl="0" fontAlgn="base">
        <a:spcBef>
          <a:spcPct val="0"/>
        </a:spcBef>
        <a:spcAft>
          <a:spcPct val="0"/>
        </a:spcAft>
        <a:defRPr sz="4000">
          <a:solidFill>
            <a:schemeClr val="tx2"/>
          </a:solidFill>
          <a:latin typeface="Arial" charset="0"/>
          <a:ea typeface="宋体" pitchFamily="2" charset="-122"/>
        </a:defRPr>
      </a:lvl7pPr>
      <a:lvl8pPr marL="1371600" algn="ctr" rtl="0" fontAlgn="base">
        <a:spcBef>
          <a:spcPct val="0"/>
        </a:spcBef>
        <a:spcAft>
          <a:spcPct val="0"/>
        </a:spcAft>
        <a:defRPr sz="4000">
          <a:solidFill>
            <a:schemeClr val="tx2"/>
          </a:solidFill>
          <a:latin typeface="Arial" charset="0"/>
          <a:ea typeface="宋体" pitchFamily="2" charset="-122"/>
        </a:defRPr>
      </a:lvl8pPr>
      <a:lvl9pPr marL="1828800" algn="ctr" rtl="0" fontAlgn="base">
        <a:spcBef>
          <a:spcPct val="0"/>
        </a:spcBef>
        <a:spcAft>
          <a:spcPct val="0"/>
        </a:spcAft>
        <a:defRPr sz="40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宋体"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tiff"/><Relationship Id="rId1" Type="http://schemas.openxmlformats.org/officeDocument/2006/relationships/slideLayout" Target="../slideLayouts/slideLayout2.xml"/><Relationship Id="rId4" Type="http://schemas.openxmlformats.org/officeDocument/2006/relationships/image" Target="../media/image33.tiff"/></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40.emf"/><Relationship Id="rId7" Type="http://schemas.openxmlformats.org/officeDocument/2006/relationships/image" Target="../media/image35.png"/><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34.emf"/><Relationship Id="rId4" Type="http://schemas.openxmlformats.org/officeDocument/2006/relationships/image" Target="../media/image4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ithub.com/THUDM/ProNE" TargetMode="Externa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hyperlink" Target="https://github.com/THUDM/ProNE"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9.emf"/><Relationship Id="rId7" Type="http://schemas.openxmlformats.org/officeDocument/2006/relationships/image" Target="../media/image42.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41.emf"/><Relationship Id="rId4" Type="http://schemas.openxmlformats.org/officeDocument/2006/relationships/image" Target="../media/image40.emf"/><Relationship Id="rId9" Type="http://schemas.openxmlformats.org/officeDocument/2006/relationships/image" Target="../media/image43.emf"/></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7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1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90.png"/><Relationship Id="rId2" Type="http://schemas.openxmlformats.org/officeDocument/2006/relationships/image" Target="../media/image1410.png"/><Relationship Id="rId1" Type="http://schemas.openxmlformats.org/officeDocument/2006/relationships/slideLayout" Target="../slideLayouts/slideLayout2.xml"/><Relationship Id="rId5" Type="http://schemas.openxmlformats.org/officeDocument/2006/relationships/image" Target="../media/image170.png"/><Relationship Id="rId4" Type="http://schemas.openxmlformats.org/officeDocument/2006/relationships/image" Target="../media/image1200.png"/></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github.com/THUDM/CogQA"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3.tiff"/></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keg.cs.tsinghua.edu.cn/cogdl/"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keg.cs.tsinghua.edu.cn/jietang"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https://github.com/THUDM/CogQA" TargetMode="External"/><Relationship Id="rId4" Type="http://schemas.openxmlformats.org/officeDocument/2006/relationships/hyperlink" Target="https://keg.cs.tsinghua.edu.cn/cogdl/"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75.png"/><Relationship Id="rId9" Type="http://schemas.openxmlformats.org/officeDocument/2006/relationships/image" Target="../media/image80.png"/></Relationships>
</file>

<file path=ppt/slides/_rels/slide6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8464" y="1808820"/>
            <a:ext cx="9649072" cy="2299965"/>
          </a:xfrm>
        </p:spPr>
        <p:txBody>
          <a:bodyPr/>
          <a:lstStyle/>
          <a:p>
            <a:pPr>
              <a:spcBef>
                <a:spcPts val="1200"/>
              </a:spcBef>
            </a:pPr>
            <a:r>
              <a:rPr lang="ja-JP" altLang="en-US" sz="4800">
                <a:solidFill>
                  <a:schemeClr val="tx1"/>
                </a:solidFill>
                <a:ea typeface="SimHei" charset="-122"/>
                <a:cs typeface="SimHei" charset="-122"/>
              </a:rPr>
              <a:t>从感知智能到认知智能</a:t>
            </a:r>
            <a:endParaRPr lang="zh-CN" altLang="en-US" sz="4000" dirty="0">
              <a:solidFill>
                <a:schemeClr val="tx1"/>
              </a:solidFill>
              <a:ea typeface="SimHei" charset="-122"/>
              <a:cs typeface="SimHei" charset="-122"/>
            </a:endParaRPr>
          </a:p>
        </p:txBody>
      </p:sp>
      <p:sp>
        <p:nvSpPr>
          <p:cNvPr id="3" name="副标题 2"/>
          <p:cNvSpPr>
            <a:spLocks noGrp="1"/>
          </p:cNvSpPr>
          <p:nvPr>
            <p:ph type="subTitle" idx="1"/>
          </p:nvPr>
        </p:nvSpPr>
        <p:spPr>
          <a:xfrm>
            <a:off x="380492" y="4437112"/>
            <a:ext cx="9037004" cy="1728192"/>
          </a:xfrm>
        </p:spPr>
        <p:txBody>
          <a:bodyPr/>
          <a:lstStyle/>
          <a:p>
            <a:r>
              <a:rPr lang="en-US" altLang="zh-CN" sz="3600" dirty="0" err="1"/>
              <a:t>Jie</a:t>
            </a:r>
            <a:r>
              <a:rPr lang="en-US" altLang="zh-CN" sz="3600" dirty="0"/>
              <a:t> Tang</a:t>
            </a:r>
            <a:endParaRPr lang="en-US" altLang="zh-CN" sz="3600" baseline="30000" dirty="0"/>
          </a:p>
          <a:p>
            <a:r>
              <a:rPr lang="en-US" altLang="zh-CN" sz="2400" dirty="0"/>
              <a:t>Computer Science</a:t>
            </a:r>
          </a:p>
          <a:p>
            <a:r>
              <a:rPr lang="en-US" altLang="zh-CN" sz="2400" dirty="0"/>
              <a:t>Tsinghua University</a:t>
            </a:r>
          </a:p>
        </p:txBody>
      </p:sp>
      <p:sp>
        <p:nvSpPr>
          <p:cNvPr id="4" name="Rectangle 3"/>
          <p:cNvSpPr/>
          <p:nvPr/>
        </p:nvSpPr>
        <p:spPr>
          <a:xfrm>
            <a:off x="0" y="6408712"/>
            <a:ext cx="9906000" cy="4766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The slides can </a:t>
            </a:r>
            <a:r>
              <a:rPr lang="en-US">
                <a:solidFill>
                  <a:schemeClr val="tx1"/>
                </a:solidFill>
              </a:rPr>
              <a:t>be downloaded at              </a:t>
            </a:r>
            <a:r>
              <a:rPr lang="en-US" dirty="0">
                <a:solidFill>
                  <a:schemeClr val="tx1"/>
                </a:solidFill>
                <a:hlinkClick r:id="rId3"/>
              </a:rPr>
              <a:t>http://keg.cs.tsinghua.edu.cn/jietang</a:t>
            </a:r>
            <a:endParaRPr lang="en-US" dirty="0">
              <a:solidFill>
                <a:schemeClr val="tx1"/>
              </a:solidFill>
            </a:endParaRPr>
          </a:p>
        </p:txBody>
      </p:sp>
    </p:spTree>
    <p:extLst>
      <p:ext uri="{BB962C8B-B14F-4D97-AF65-F5344CB8AC3E}">
        <p14:creationId xmlns:p14="http://schemas.microsoft.com/office/powerpoint/2010/main" val="260153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s://cdn-images-1.medium.com/max/2000/1*0RwFsnLCCI5k3NuP5HYXTg.jpeg">
            <a:extLst>
              <a:ext uri="{FF2B5EF4-FFF2-40B4-BE49-F238E27FC236}">
                <a16:creationId xmlns:a16="http://schemas.microsoft.com/office/drawing/2014/main" id="{18D01C85-2FC7-124A-888B-1D23ADDF1D0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8950" y="1844676"/>
            <a:ext cx="8890000" cy="4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图片 1">
            <a:extLst>
              <a:ext uri="{FF2B5EF4-FFF2-40B4-BE49-F238E27FC236}">
                <a16:creationId xmlns:a16="http://schemas.microsoft.com/office/drawing/2014/main" id="{CAF39892-DE2A-5B44-B35E-05ABB645591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13139" y="2565401"/>
            <a:ext cx="50577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1DAFC016-9C64-A74E-9757-7C018805C8E6}"/>
              </a:ext>
            </a:extLst>
          </p:cNvPr>
          <p:cNvSpPr/>
          <p:nvPr/>
        </p:nvSpPr>
        <p:spPr>
          <a:xfrm>
            <a:off x="8481001" y="2563201"/>
            <a:ext cx="896937" cy="158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7" name="矩形 6">
            <a:extLst>
              <a:ext uri="{FF2B5EF4-FFF2-40B4-BE49-F238E27FC236}">
                <a16:creationId xmlns:a16="http://schemas.microsoft.com/office/drawing/2014/main" id="{0100FBDA-DC3B-B244-B2D8-E4B4E94889E0}"/>
              </a:ext>
            </a:extLst>
          </p:cNvPr>
          <p:cNvSpPr/>
          <p:nvPr/>
        </p:nvSpPr>
        <p:spPr>
          <a:xfrm>
            <a:off x="3368676" y="2492376"/>
            <a:ext cx="144463" cy="158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 name="Title 3">
            <a:extLst>
              <a:ext uri="{FF2B5EF4-FFF2-40B4-BE49-F238E27FC236}">
                <a16:creationId xmlns:a16="http://schemas.microsoft.com/office/drawing/2014/main" id="{1DDAAB95-5A04-F34A-8F40-5E4EE933065E}"/>
              </a:ext>
            </a:extLst>
          </p:cNvPr>
          <p:cNvSpPr>
            <a:spLocks noGrp="1"/>
          </p:cNvSpPr>
          <p:nvPr>
            <p:ph type="title"/>
          </p:nvPr>
        </p:nvSpPr>
        <p:spPr/>
        <p:txBody>
          <a:bodyPr/>
          <a:lstStyle/>
          <a:p>
            <a:r>
              <a:rPr lang="zh-CN" altLang="en-US" dirty="0">
                <a:latin typeface="SimHei" panose="02010609060101010101" pitchFamily="49" charset="-122"/>
                <a:ea typeface="SimHei" panose="02010609060101010101" pitchFamily="49" charset="-122"/>
              </a:rPr>
              <a:t>人工智能</a:t>
            </a:r>
            <a:r>
              <a:rPr lang="ja-JP" altLang="en-US">
                <a:latin typeface="SimHei" panose="02010609060101010101" pitchFamily="49" charset="-122"/>
                <a:ea typeface="SimHei" panose="02010609060101010101" pitchFamily="49" charset="-122"/>
              </a:rPr>
              <a:t>的第三次浪潮</a:t>
            </a:r>
            <a:endParaRPr lang="en-US"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337469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1899D-1F2B-AB4D-BCCD-330A4E7ED5C4}"/>
              </a:ext>
            </a:extLst>
          </p:cNvPr>
          <p:cNvSpPr>
            <a:spLocks noGrp="1"/>
          </p:cNvSpPr>
          <p:nvPr>
            <p:ph type="title"/>
          </p:nvPr>
        </p:nvSpPr>
        <p:spPr/>
        <p:txBody>
          <a:bodyPr>
            <a:normAutofit/>
          </a:bodyPr>
          <a:lstStyle/>
          <a:p>
            <a:r>
              <a:rPr lang="ja-JP" altLang="en-US">
                <a:latin typeface="SimHei" panose="02010609060101010101" pitchFamily="49" charset="-122"/>
                <a:ea typeface="SimHei" panose="02010609060101010101" pitchFamily="49" charset="-122"/>
              </a:rPr>
              <a:t>我校在人工智能方面的先发优势</a:t>
            </a:r>
            <a:endParaRPr lang="en-US" dirty="0">
              <a:latin typeface="SimHei" panose="02010609060101010101" pitchFamily="49" charset="-122"/>
              <a:ea typeface="SimHei" panose="02010609060101010101" pitchFamily="49" charset="-122"/>
            </a:endParaRPr>
          </a:p>
        </p:txBody>
      </p:sp>
      <p:sp>
        <p:nvSpPr>
          <p:cNvPr id="23554" name="Content Placeholder 2">
            <a:extLst>
              <a:ext uri="{FF2B5EF4-FFF2-40B4-BE49-F238E27FC236}">
                <a16:creationId xmlns:a16="http://schemas.microsoft.com/office/drawing/2014/main" id="{7264CE26-6C38-9F42-AA16-AD67AE1554A3}"/>
              </a:ext>
            </a:extLst>
          </p:cNvPr>
          <p:cNvSpPr>
            <a:spLocks noGrp="1"/>
          </p:cNvSpPr>
          <p:nvPr>
            <p:ph idx="1"/>
          </p:nvPr>
        </p:nvSpPr>
        <p:spPr/>
        <p:txBody>
          <a:bodyPr/>
          <a:lstStyle/>
          <a:p>
            <a:pPr marL="252413" indent="-252413">
              <a:lnSpc>
                <a:spcPct val="110000"/>
              </a:lnSpc>
            </a:pPr>
            <a:r>
              <a:rPr lang="zh-CN" altLang="en-US" sz="2400" dirty="0">
                <a:latin typeface="Times New Roman" panose="02020603050405020304" pitchFamily="18" charset="0"/>
                <a:ea typeface="SimSun" panose="02010600030101010101" pitchFamily="2" charset="-122"/>
                <a:cs typeface="Times New Roman" panose="02020603050405020304" pitchFamily="18" charset="0"/>
              </a:rPr>
              <a:t>我校是国内最早开展人工智能研究的单位之一</a:t>
            </a:r>
            <a:endParaRPr lang="en-US" altLang="zh-CN" sz="2400" dirty="0">
              <a:latin typeface="Times New Roman" panose="02020603050405020304" pitchFamily="18" charset="0"/>
              <a:ea typeface="SimSun" panose="02010600030101010101" pitchFamily="2" charset="-122"/>
              <a:cs typeface="Times New Roman" panose="02020603050405020304" pitchFamily="18" charset="0"/>
            </a:endParaRPr>
          </a:p>
          <a:p>
            <a:pPr marL="252413" indent="-252413">
              <a:lnSpc>
                <a:spcPct val="110000"/>
              </a:lnSpc>
            </a:pPr>
            <a:r>
              <a:rPr lang="zh-CN" altLang="en-US" sz="2400" dirty="0">
                <a:latin typeface="Times New Roman" panose="02020603050405020304" pitchFamily="18" charset="0"/>
                <a:ea typeface="SimSun" panose="02010600030101010101" pitchFamily="2" charset="-122"/>
                <a:cs typeface="Times New Roman" panose="02020603050405020304" pitchFamily="18" charset="0"/>
              </a:rPr>
              <a:t>“智能技术与系统国家重点实验室”是第一个冠名以“智能”的国家重点实验室</a:t>
            </a:r>
            <a:endParaRPr lang="en-US" altLang="zh-CN" sz="2400" dirty="0">
              <a:latin typeface="Times New Roman" panose="02020603050405020304" pitchFamily="18" charset="0"/>
              <a:ea typeface="SimSun" panose="02010600030101010101" pitchFamily="2" charset="-122"/>
              <a:cs typeface="Times New Roman" panose="02020603050405020304" pitchFamily="18" charset="0"/>
            </a:endParaRPr>
          </a:p>
          <a:p>
            <a:pPr marL="252413" indent="-252413">
              <a:lnSpc>
                <a:spcPct val="110000"/>
              </a:lnSpc>
            </a:pPr>
            <a:r>
              <a:rPr lang="zh-CN" altLang="en-US" sz="2400" dirty="0">
                <a:latin typeface="Times New Roman" panose="02020603050405020304" pitchFamily="18" charset="0"/>
                <a:ea typeface="SimSun" panose="02010600030101010101" pitchFamily="2" charset="-122"/>
                <a:cs typeface="Times New Roman" panose="02020603050405020304" pitchFamily="18" charset="0"/>
              </a:rPr>
              <a:t>我校人工智能方向</a:t>
            </a:r>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2019</a:t>
            </a:r>
            <a:r>
              <a:rPr lang="zh-CN" altLang="en-US" sz="2400" dirty="0">
                <a:latin typeface="Times New Roman" panose="02020603050405020304" pitchFamily="18" charset="0"/>
                <a:ea typeface="SimSun" panose="02010600030101010101" pitchFamily="2" charset="-122"/>
                <a:cs typeface="Times New Roman" panose="02020603050405020304" pitchFamily="18" charset="0"/>
              </a:rPr>
              <a:t>年在</a:t>
            </a:r>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CS Ranking</a:t>
            </a:r>
            <a:r>
              <a:rPr lang="zh-CN" altLang="en-US" sz="2400" dirty="0">
                <a:latin typeface="Times New Roman" panose="02020603050405020304" pitchFamily="18" charset="0"/>
                <a:ea typeface="SimSun" panose="02010600030101010101" pitchFamily="2" charset="-122"/>
                <a:cs typeface="Times New Roman" panose="02020603050405020304" pitchFamily="18" charset="0"/>
              </a:rPr>
              <a:t>中排名世界第一</a:t>
            </a:r>
            <a:endParaRPr lang="en-US" altLang="zh-CN" sz="2400" dirty="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23555" name="图片 5">
            <a:extLst>
              <a:ext uri="{FF2B5EF4-FFF2-40B4-BE49-F238E27FC236}">
                <a16:creationId xmlns:a16="http://schemas.microsoft.com/office/drawing/2014/main" id="{9FE1B4C1-C198-704C-85C2-13641917CEC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61308" y="3501009"/>
            <a:ext cx="4751933" cy="292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280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D989-D9E2-4546-83EA-386DA21E0FC4}"/>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第三代人工智能的理论体系</a:t>
            </a:r>
            <a:endParaRPr lang="en-US" dirty="0">
              <a:latin typeface="SimHei" panose="02010609060101010101" pitchFamily="49" charset="-122"/>
              <a:ea typeface="SimHei" panose="02010609060101010101" pitchFamily="49" charset="-122"/>
            </a:endParaRPr>
          </a:p>
        </p:txBody>
      </p:sp>
      <p:sp>
        <p:nvSpPr>
          <p:cNvPr id="3" name="Content Placeholder 2">
            <a:extLst>
              <a:ext uri="{FF2B5EF4-FFF2-40B4-BE49-F238E27FC236}">
                <a16:creationId xmlns:a16="http://schemas.microsoft.com/office/drawing/2014/main" id="{09994FF1-272B-C146-AC9C-E949924386D2}"/>
              </a:ext>
            </a:extLst>
          </p:cNvPr>
          <p:cNvSpPr>
            <a:spLocks noGrp="1"/>
          </p:cNvSpPr>
          <p:nvPr>
            <p:ph idx="1"/>
          </p:nvPr>
        </p:nvSpPr>
        <p:spPr>
          <a:xfrm>
            <a:off x="350838" y="1196975"/>
            <a:ext cx="9139237" cy="4929188"/>
          </a:xfrm>
        </p:spPr>
        <p:txBody>
          <a:bodyPr/>
          <a:lstStyle/>
          <a:p>
            <a:r>
              <a:rPr lang="ja-JP" altLang="en-US" sz="2000"/>
              <a:t>早在</a:t>
            </a:r>
            <a:r>
              <a:rPr lang="en-US" altLang="zh-CN" sz="2000" dirty="0"/>
              <a:t>2015</a:t>
            </a:r>
            <a:r>
              <a:rPr lang="ja-JP" altLang="en-US" sz="2000"/>
              <a:t>年</a:t>
            </a:r>
            <a:r>
              <a:rPr lang="zh-CN" altLang="en-US" sz="2000" dirty="0"/>
              <a:t>，</a:t>
            </a:r>
            <a:r>
              <a:rPr lang="ja-JP" altLang="en-US" sz="2000"/>
              <a:t>张钹老师就提出</a:t>
            </a:r>
            <a:r>
              <a:rPr lang="ja-JP" altLang="en-US" sz="2000">
                <a:solidFill>
                  <a:srgbClr val="C00000"/>
                </a:solidFill>
              </a:rPr>
              <a:t>第三代人工智能体系</a:t>
            </a:r>
            <a:r>
              <a:rPr lang="ja-JP" altLang="en-US" sz="2000"/>
              <a:t>的雏形</a:t>
            </a:r>
            <a:r>
              <a:rPr lang="zh-CN" altLang="en-US" sz="2000" dirty="0"/>
              <a:t>；</a:t>
            </a:r>
            <a:r>
              <a:rPr lang="en-US" altLang="zh-CN" sz="2000" dirty="0"/>
              <a:t>2017</a:t>
            </a:r>
            <a:r>
              <a:rPr lang="ja-JP" altLang="en-US" sz="2000"/>
              <a:t>年</a:t>
            </a:r>
            <a:r>
              <a:rPr lang="en-US" altLang="ja-JP" sz="2000" dirty="0"/>
              <a:t>DARPA</a:t>
            </a:r>
            <a:r>
              <a:rPr lang="ja-JP" altLang="en-US" sz="2000"/>
              <a:t>发起</a:t>
            </a:r>
            <a:r>
              <a:rPr lang="en-US" altLang="ja-JP" sz="2000" dirty="0">
                <a:solidFill>
                  <a:srgbClr val="C00000"/>
                </a:solidFill>
              </a:rPr>
              <a:t>XAI</a:t>
            </a:r>
            <a:r>
              <a:rPr lang="ja-JP" altLang="en-US" sz="2000">
                <a:solidFill>
                  <a:srgbClr val="C00000"/>
                </a:solidFill>
              </a:rPr>
              <a:t>项目</a:t>
            </a:r>
            <a:r>
              <a:rPr lang="zh-CN" altLang="en-US" sz="2000" dirty="0"/>
              <a:t>，</a:t>
            </a:r>
            <a:r>
              <a:rPr lang="ja-JP" altLang="en-US" sz="2000"/>
              <a:t>从可解释的机器学习系统、人机交互技术以及可解释的心理学理论三个方面，全面开展可解释性</a:t>
            </a:r>
            <a:r>
              <a:rPr lang="en-US" altLang="ja-JP" sz="2000" dirty="0"/>
              <a:t>AI</a:t>
            </a:r>
            <a:r>
              <a:rPr lang="ja-JP" altLang="en-US" sz="2000"/>
              <a:t>系统的研究</a:t>
            </a:r>
            <a:endParaRPr lang="en-US" altLang="ja-JP" sz="2000" dirty="0"/>
          </a:p>
          <a:p>
            <a:r>
              <a:rPr lang="en-US" altLang="zh-CN" sz="2000" dirty="0"/>
              <a:t>2018</a:t>
            </a:r>
            <a:r>
              <a:rPr lang="ja-JP" altLang="en-US" sz="2000"/>
              <a:t>年底</a:t>
            </a:r>
            <a:r>
              <a:rPr lang="zh-CN" altLang="en-US" sz="2000" dirty="0"/>
              <a:t>，</a:t>
            </a:r>
            <a:r>
              <a:rPr lang="ja-JP" altLang="en-US" sz="2000"/>
              <a:t>正式公开提出</a:t>
            </a:r>
            <a:r>
              <a:rPr lang="ja-JP" altLang="en-US" sz="2000" b="1">
                <a:solidFill>
                  <a:srgbClr val="C00000"/>
                </a:solidFill>
              </a:rPr>
              <a:t>第三代人工智能的理论框架体系</a:t>
            </a:r>
            <a:endParaRPr lang="en-US" altLang="ja-JP" sz="2000" b="1" dirty="0">
              <a:solidFill>
                <a:srgbClr val="C00000"/>
              </a:solidFill>
            </a:endParaRPr>
          </a:p>
          <a:p>
            <a:pPr lvl="1"/>
            <a:r>
              <a:rPr lang="ja-JP" altLang="en-US" sz="1800"/>
              <a:t>建立</a:t>
            </a:r>
            <a:r>
              <a:rPr lang="zh-CN" altLang="en-US" sz="1800" b="1" dirty="0"/>
              <a:t>可解释、鲁棒性</a:t>
            </a:r>
            <a:r>
              <a:rPr lang="zh-CN" altLang="en-US" sz="1800" dirty="0"/>
              <a:t>的人工智能理论和方法</a:t>
            </a:r>
            <a:endParaRPr lang="en-US" altLang="zh-CN" sz="1800" dirty="0"/>
          </a:p>
          <a:p>
            <a:pPr lvl="1"/>
            <a:r>
              <a:rPr lang="zh-CN" altLang="en-US" sz="1800" dirty="0"/>
              <a:t>发展</a:t>
            </a:r>
            <a:r>
              <a:rPr lang="zh-CN" altLang="en-US" sz="1800" b="1" dirty="0"/>
              <a:t>安全、可靠、可信</a:t>
            </a:r>
            <a:r>
              <a:rPr lang="ja-JP" altLang="en-US" sz="1800" b="1"/>
              <a:t>及可扩展</a:t>
            </a:r>
            <a:r>
              <a:rPr lang="zh-CN" altLang="en-US" sz="1800" dirty="0"/>
              <a:t>的人工智能技术</a:t>
            </a:r>
            <a:endParaRPr lang="en-US" altLang="zh-CN" sz="1800" dirty="0"/>
          </a:p>
          <a:p>
            <a:pPr lvl="1"/>
            <a:r>
              <a:rPr lang="ja-JP" altLang="en-US" sz="1800"/>
              <a:t>推动人工智能</a:t>
            </a:r>
            <a:r>
              <a:rPr lang="ja-JP" altLang="en-US" sz="1800" b="1"/>
              <a:t>创新</a:t>
            </a:r>
            <a:r>
              <a:rPr lang="ja-JP" altLang="en-US" sz="1800"/>
              <a:t>应用</a:t>
            </a:r>
            <a:endParaRPr lang="en-US" altLang="ja-JP" sz="1800" dirty="0"/>
          </a:p>
          <a:p>
            <a:r>
              <a:rPr lang="ja-JP" altLang="en-US" sz="2000"/>
              <a:t>具体实施路线图</a:t>
            </a:r>
          </a:p>
          <a:p>
            <a:pPr lvl="1"/>
            <a:r>
              <a:rPr lang="ja-JP" altLang="en-US" sz="1800"/>
              <a:t>与</a:t>
            </a:r>
            <a:r>
              <a:rPr lang="ja-JP" altLang="en-US" sz="1800" b="1">
                <a:solidFill>
                  <a:srgbClr val="C00000"/>
                </a:solidFill>
              </a:rPr>
              <a:t>脑科学</a:t>
            </a:r>
            <a:r>
              <a:rPr lang="ja-JP" altLang="en-US" sz="1800"/>
              <a:t>融合，发展脑启发的人工智能理论</a:t>
            </a:r>
          </a:p>
          <a:p>
            <a:pPr lvl="1"/>
            <a:r>
              <a:rPr lang="ja-JP" altLang="en-US" sz="1800" b="1">
                <a:solidFill>
                  <a:srgbClr val="C00000"/>
                </a:solidFill>
              </a:rPr>
              <a:t>数据与知识融合</a:t>
            </a:r>
            <a:r>
              <a:rPr lang="ja-JP" altLang="en-US" sz="1800"/>
              <a:t>的人工智能理论与方法</a:t>
            </a:r>
          </a:p>
          <a:p>
            <a:r>
              <a:rPr lang="ja-JP" altLang="en-US" sz="2000"/>
              <a:t>第三代人工智能的理念在国内外获得广泛影响力</a:t>
            </a:r>
          </a:p>
          <a:p>
            <a:pPr lvl="1"/>
            <a:r>
              <a:rPr lang="ja-JP" altLang="en-US" sz="1800"/>
              <a:t>国内</a:t>
            </a:r>
            <a:r>
              <a:rPr lang="zh-CN" altLang="en-US" sz="1800" dirty="0"/>
              <a:t>：</a:t>
            </a:r>
            <a:r>
              <a:rPr lang="ja-JP" altLang="en-US" sz="1800"/>
              <a:t>牵头军事智能基础理论战略先导论证，</a:t>
            </a:r>
            <a:br>
              <a:rPr lang="en-US" altLang="ja-JP" sz="1800" dirty="0"/>
            </a:br>
            <a:r>
              <a:rPr lang="ja-JP" altLang="en-US" sz="1800"/>
              <a:t>参与军事智能理论发展规划</a:t>
            </a:r>
          </a:p>
          <a:p>
            <a:pPr lvl="1"/>
            <a:r>
              <a:rPr lang="ja-JP" altLang="en-US" sz="1800"/>
              <a:t>国际</a:t>
            </a:r>
            <a:r>
              <a:rPr lang="zh-CN" altLang="en-US" sz="1800" dirty="0"/>
              <a:t>：</a:t>
            </a:r>
            <a:r>
              <a:rPr lang="ja-JP" altLang="en-US" sz="1800"/>
              <a:t>与哈佛大学、东京大学、德国波恩大学、</a:t>
            </a:r>
            <a:br>
              <a:rPr lang="en-US" altLang="ja-JP" sz="1800" dirty="0"/>
            </a:br>
            <a:r>
              <a:rPr lang="ja-JP" altLang="en-US" sz="1800"/>
              <a:t>以色列理工等学校开展合作</a:t>
            </a:r>
          </a:p>
        </p:txBody>
      </p:sp>
      <p:pic>
        <p:nvPicPr>
          <p:cNvPr id="4" name="图片 5">
            <a:extLst>
              <a:ext uri="{FF2B5EF4-FFF2-40B4-BE49-F238E27FC236}">
                <a16:creationId xmlns:a16="http://schemas.microsoft.com/office/drawing/2014/main" id="{724911E7-9F7B-8748-8ACE-4917EB99AAB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60909" y="4653136"/>
            <a:ext cx="2890131"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606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C370F089-8E1C-3E4C-AE8B-5B852A5BDE5D}"/>
              </a:ext>
            </a:extLst>
          </p:cNvPr>
          <p:cNvSpPr>
            <a:spLocks noGrp="1"/>
          </p:cNvSpPr>
          <p:nvPr>
            <p:ph type="subTitle" idx="1"/>
          </p:nvPr>
        </p:nvSpPr>
        <p:spPr/>
        <p:txBody>
          <a:bodyPr/>
          <a:lstStyle/>
          <a:p>
            <a:endParaRPr lang="en-US"/>
          </a:p>
        </p:txBody>
      </p:sp>
      <p:sp>
        <p:nvSpPr>
          <p:cNvPr id="4" name="Title 3">
            <a:extLst>
              <a:ext uri="{FF2B5EF4-FFF2-40B4-BE49-F238E27FC236}">
                <a16:creationId xmlns:a16="http://schemas.microsoft.com/office/drawing/2014/main" id="{950CDA7B-0D27-F649-BADC-9B50601F398A}"/>
              </a:ext>
            </a:extLst>
          </p:cNvPr>
          <p:cNvSpPr>
            <a:spLocks noGrp="1"/>
          </p:cNvSpPr>
          <p:nvPr>
            <p:ph type="ctrTitle"/>
          </p:nvPr>
        </p:nvSpPr>
        <p:spPr/>
        <p:txBody>
          <a:bodyPr/>
          <a:lstStyle/>
          <a:p>
            <a:r>
              <a:rPr lang="ja-JP" altLang="en-US">
                <a:latin typeface="SimHei" panose="02010609060101010101" pitchFamily="49" charset="-122"/>
                <a:ea typeface="SimHei" panose="02010609060101010101" pitchFamily="49" charset="-122"/>
              </a:rPr>
              <a:t>回顾中心成立</a:t>
            </a:r>
            <a:r>
              <a:rPr lang="en-US" altLang="ja-JP" dirty="0">
                <a:latin typeface="SimHei" panose="02010609060101010101" pitchFamily="49" charset="-122"/>
                <a:ea typeface="SimHei" panose="02010609060101010101" pitchFamily="49" charset="-122"/>
              </a:rPr>
              <a:t>…</a:t>
            </a:r>
            <a:endParaRPr lang="en-US"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976490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科技情报分析</a:t>
            </a:r>
            <a:endParaRPr lang="en-US" dirty="0">
              <a:latin typeface="SimHei" panose="02010609060101010101" pitchFamily="49" charset="-122"/>
              <a:ea typeface="SimHei" panose="02010609060101010101" pitchFamily="49" charset="-122"/>
            </a:endParaRPr>
          </a:p>
        </p:txBody>
      </p:sp>
      <p:graphicFrame>
        <p:nvGraphicFramePr>
          <p:cNvPr id="6" name="Table 5"/>
          <p:cNvGraphicFramePr>
            <a:graphicFrameLocks noGrp="1"/>
          </p:cNvGraphicFramePr>
          <p:nvPr>
            <p:extLst/>
          </p:nvPr>
        </p:nvGraphicFramePr>
        <p:xfrm>
          <a:off x="424956" y="1052736"/>
          <a:ext cx="9003876" cy="3504302"/>
        </p:xfrm>
        <a:graphic>
          <a:graphicData uri="http://schemas.openxmlformats.org/drawingml/2006/table">
            <a:tbl>
              <a:tblPr firstRow="1" bandRow="1">
                <a:tableStyleId>{073A0DAA-6AF3-43AB-8588-CEC1D06C72B9}</a:tableStyleId>
              </a:tblPr>
              <a:tblGrid>
                <a:gridCol w="1763207">
                  <a:extLst>
                    <a:ext uri="{9D8B030D-6E8A-4147-A177-3AD203B41FA5}">
                      <a16:colId xmlns:a16="http://schemas.microsoft.com/office/drawing/2014/main" val="20000"/>
                    </a:ext>
                  </a:extLst>
                </a:gridCol>
                <a:gridCol w="2118071">
                  <a:extLst>
                    <a:ext uri="{9D8B030D-6E8A-4147-A177-3AD203B41FA5}">
                      <a16:colId xmlns:a16="http://schemas.microsoft.com/office/drawing/2014/main" val="20001"/>
                    </a:ext>
                  </a:extLst>
                </a:gridCol>
                <a:gridCol w="1362635">
                  <a:extLst>
                    <a:ext uri="{9D8B030D-6E8A-4147-A177-3AD203B41FA5}">
                      <a16:colId xmlns:a16="http://schemas.microsoft.com/office/drawing/2014/main" val="20002"/>
                    </a:ext>
                  </a:extLst>
                </a:gridCol>
                <a:gridCol w="3759963">
                  <a:extLst>
                    <a:ext uri="{9D8B030D-6E8A-4147-A177-3AD203B41FA5}">
                      <a16:colId xmlns:a16="http://schemas.microsoft.com/office/drawing/2014/main" val="20003"/>
                    </a:ext>
                  </a:extLst>
                </a:gridCol>
              </a:tblGrid>
              <a:tr h="522514">
                <a:tc>
                  <a:txBody>
                    <a:bodyPr/>
                    <a:lstStyle/>
                    <a:p>
                      <a:pPr algn="ctr"/>
                      <a:r>
                        <a:rPr lang="zh-CN" altLang="en-US" sz="1800" dirty="0"/>
                        <a:t>公司</a:t>
                      </a:r>
                      <a:endParaRPr lang="en-US" sz="1800" b="0" dirty="0">
                        <a:solidFill>
                          <a:schemeClr val="bg1"/>
                        </a:solidFill>
                        <a:latin typeface="SimHei" charset="0"/>
                        <a:ea typeface="SimHei" charset="0"/>
                        <a:cs typeface="SimHei" charset="0"/>
                      </a:endParaRPr>
                    </a:p>
                  </a:txBody>
                  <a:tcPr anchor="ctr"/>
                </a:tc>
                <a:tc>
                  <a:txBody>
                    <a:bodyPr/>
                    <a:lstStyle/>
                    <a:p>
                      <a:pPr algn="ctr"/>
                      <a:r>
                        <a:rPr lang="zh-CN" altLang="en-US" sz="1800" dirty="0"/>
                        <a:t>系统名称</a:t>
                      </a:r>
                      <a:endParaRPr lang="en-US" sz="1800" b="0" dirty="0">
                        <a:solidFill>
                          <a:schemeClr val="bg1"/>
                        </a:solidFill>
                        <a:latin typeface="SimHei" charset="0"/>
                        <a:ea typeface="SimHei" charset="0"/>
                        <a:cs typeface="SimHei" charset="0"/>
                      </a:endParaRPr>
                    </a:p>
                  </a:txBody>
                  <a:tcPr anchor="ctr"/>
                </a:tc>
                <a:tc>
                  <a:txBody>
                    <a:bodyPr/>
                    <a:lstStyle/>
                    <a:p>
                      <a:pPr algn="ctr"/>
                      <a:r>
                        <a:rPr lang="zh-CN" altLang="en-US" sz="1800" dirty="0"/>
                        <a:t>发布时间</a:t>
                      </a:r>
                      <a:endParaRPr lang="en-US" sz="1800" b="0" dirty="0">
                        <a:solidFill>
                          <a:schemeClr val="bg1"/>
                        </a:solidFill>
                        <a:latin typeface="SimHei" charset="0"/>
                        <a:ea typeface="SimHei" charset="0"/>
                        <a:cs typeface="SimHei" charset="0"/>
                      </a:endParaRPr>
                    </a:p>
                  </a:txBody>
                  <a:tcPr anchor="ctr"/>
                </a:tc>
                <a:tc>
                  <a:txBody>
                    <a:bodyPr/>
                    <a:lstStyle/>
                    <a:p>
                      <a:pPr algn="ctr"/>
                      <a:r>
                        <a:rPr lang="zh-CN" altLang="en-US" sz="1800" dirty="0"/>
                        <a:t>特性描述</a:t>
                      </a:r>
                      <a:endParaRPr lang="en-US" sz="1800" b="0" dirty="0">
                        <a:solidFill>
                          <a:schemeClr val="bg1"/>
                        </a:solidFill>
                        <a:latin typeface="SimHei" charset="0"/>
                        <a:ea typeface="SimHei" charset="0"/>
                        <a:cs typeface="SimHei" charset="0"/>
                      </a:endParaRPr>
                    </a:p>
                  </a:txBody>
                  <a:tcPr anchor="ctr"/>
                </a:tc>
                <a:extLst>
                  <a:ext uri="{0D108BD9-81ED-4DB2-BD59-A6C34878D82A}">
                    <a16:rowId xmlns:a16="http://schemas.microsoft.com/office/drawing/2014/main" val="10000"/>
                  </a:ext>
                </a:extLst>
              </a:tr>
              <a:tr h="526430">
                <a:tc>
                  <a:txBody>
                    <a:bodyPr/>
                    <a:lstStyle/>
                    <a:p>
                      <a:pPr algn="ctr"/>
                      <a:r>
                        <a:rPr lang="zh-CN" altLang="en-US" sz="1800" dirty="0"/>
                        <a:t>谷歌</a:t>
                      </a:r>
                      <a:endParaRPr lang="en-US" sz="1800" b="0" dirty="0">
                        <a:solidFill>
                          <a:schemeClr val="tx1"/>
                        </a:solidFill>
                        <a:latin typeface="SimHei" charset="0"/>
                        <a:ea typeface="SimHei" charset="0"/>
                        <a:cs typeface="SimHei" charset="0"/>
                      </a:endParaRPr>
                    </a:p>
                  </a:txBody>
                  <a:tcPr anchor="ctr"/>
                </a:tc>
                <a:tc>
                  <a:txBody>
                    <a:bodyPr/>
                    <a:lstStyle/>
                    <a:p>
                      <a:pPr algn="ctr"/>
                      <a:r>
                        <a:rPr lang="en-US" altLang="zh-CN" sz="1800" dirty="0"/>
                        <a:t>Google</a:t>
                      </a:r>
                      <a:r>
                        <a:rPr lang="zh-CN" altLang="en-US" sz="1800" dirty="0"/>
                        <a:t> </a:t>
                      </a:r>
                      <a:r>
                        <a:rPr lang="en-US" altLang="zh-CN" sz="1800" dirty="0"/>
                        <a:t>Scholar</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en-US" sz="1800" dirty="0"/>
                        <a:t>2004</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zh-CN" altLang="en-US" sz="1800" dirty="0"/>
                        <a:t>大规模学术论文检索、</a:t>
                      </a:r>
                      <a:r>
                        <a:rPr lang="ja-JP" altLang="en-US" sz="1800"/>
                        <a:t>学术主页</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10001"/>
                  </a:ext>
                </a:extLst>
              </a:tr>
              <a:tr h="461846">
                <a:tc>
                  <a:txBody>
                    <a:bodyPr/>
                    <a:lstStyle/>
                    <a:p>
                      <a:pPr algn="ctr"/>
                      <a:r>
                        <a:rPr lang="zh-CN" altLang="en-US" sz="1800" dirty="0"/>
                        <a:t>微软</a:t>
                      </a:r>
                      <a:endParaRPr lang="en-US" sz="1800" b="0" dirty="0">
                        <a:solidFill>
                          <a:schemeClr val="tx1"/>
                        </a:solidFill>
                        <a:latin typeface="SimHei" charset="0"/>
                        <a:ea typeface="SimHei" charset="0"/>
                        <a:cs typeface="SimHei" charset="0"/>
                      </a:endParaRPr>
                    </a:p>
                  </a:txBody>
                  <a:tcPr anchor="ctr"/>
                </a:tc>
                <a:tc>
                  <a:txBody>
                    <a:bodyPr/>
                    <a:lstStyle/>
                    <a:p>
                      <a:pPr algn="ctr"/>
                      <a:r>
                        <a:rPr lang="en-US" altLang="zh-CN" sz="1800" dirty="0"/>
                        <a:t>Academic</a:t>
                      </a:r>
                      <a:r>
                        <a:rPr lang="zh-CN" altLang="en-US" sz="1800" dirty="0"/>
                        <a:t> </a:t>
                      </a:r>
                      <a:r>
                        <a:rPr lang="en-US" altLang="zh-CN" sz="1800" dirty="0"/>
                        <a:t>Search</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en-US" sz="1800" dirty="0"/>
                        <a:t>20</a:t>
                      </a:r>
                      <a:r>
                        <a:rPr lang="en-US" altLang="zh-CN" sz="1800" dirty="0"/>
                        <a:t>14</a:t>
                      </a:r>
                      <a:endParaRPr lang="en-US" sz="1800" b="0" dirty="0">
                        <a:solidFill>
                          <a:schemeClr val="tx1"/>
                        </a:solidFill>
                        <a:latin typeface="Times New Roman" charset="0"/>
                        <a:ea typeface="Times New Roman" charset="0"/>
                        <a:cs typeface="Times New Roman"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dirty="0"/>
                        <a:t>学术搜索、</a:t>
                      </a:r>
                      <a:r>
                        <a:rPr lang="ja-JP" altLang="en-US" sz="1800"/>
                        <a:t>学者搜索</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10002"/>
                  </a:ext>
                </a:extLst>
              </a:tr>
              <a:tr h="498378">
                <a:tc>
                  <a:txBody>
                    <a:bodyPr/>
                    <a:lstStyle/>
                    <a:p>
                      <a:pPr algn="ctr"/>
                      <a:r>
                        <a:rPr lang="zh-CN" altLang="en-US" sz="1800" kern="1200" dirty="0"/>
                        <a:t>汤森路透</a:t>
                      </a:r>
                      <a:endParaRPr lang="en-US" sz="1800" b="0" kern="1200" dirty="0">
                        <a:solidFill>
                          <a:schemeClr val="tx1"/>
                        </a:solidFill>
                        <a:latin typeface="SimHei" charset="0"/>
                        <a:ea typeface="SimHei" charset="0"/>
                        <a:cs typeface="SimHei" charset="0"/>
                      </a:endParaRPr>
                    </a:p>
                  </a:txBody>
                  <a:tcPr anchor="ctr"/>
                </a:tc>
                <a:tc>
                  <a:txBody>
                    <a:bodyPr/>
                    <a:lstStyle/>
                    <a:p>
                      <a:pPr algn="ctr"/>
                      <a:r>
                        <a:rPr lang="en-US" altLang="zh-CN" sz="1800" baseline="0" dirty="0"/>
                        <a:t>Web of Science</a:t>
                      </a:r>
                      <a:endParaRPr lang="en-US" sz="1800" b="0" baseline="0" dirty="0">
                        <a:solidFill>
                          <a:schemeClr val="tx1"/>
                        </a:solidFill>
                        <a:latin typeface="Times New Roman" charset="0"/>
                        <a:ea typeface="Times New Roman" charset="0"/>
                        <a:cs typeface="Times New Roman" charset="0"/>
                      </a:endParaRPr>
                    </a:p>
                  </a:txBody>
                  <a:tcPr anchor="ctr"/>
                </a:tc>
                <a:tc>
                  <a:txBody>
                    <a:bodyPr/>
                    <a:lstStyle/>
                    <a:p>
                      <a:pPr algn="ctr"/>
                      <a:r>
                        <a:rPr lang="en-US" sz="1800" dirty="0"/>
                        <a:t>2008</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zh-CN" altLang="en-US" sz="1800" dirty="0"/>
                        <a:t>科学引用指标、交叉学科引用指标</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10003"/>
                  </a:ext>
                </a:extLst>
              </a:tr>
              <a:tr h="4983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u="none" kern="1200" dirty="0"/>
                        <a:t>爱思唯尔</a:t>
                      </a:r>
                      <a:endParaRPr lang="en-US" sz="1800" b="0" u="none" kern="1200" dirty="0">
                        <a:solidFill>
                          <a:schemeClr val="tx1"/>
                        </a:solidFill>
                        <a:latin typeface="SimHei" charset="0"/>
                        <a:ea typeface="SimHei" charset="0"/>
                        <a:cs typeface="SimHei" charset="0"/>
                      </a:endParaRPr>
                    </a:p>
                  </a:txBody>
                  <a:tcPr anchor="ctr"/>
                </a:tc>
                <a:tc>
                  <a:txBody>
                    <a:bodyPr/>
                    <a:lstStyle/>
                    <a:p>
                      <a:pPr algn="ctr"/>
                      <a:r>
                        <a:rPr lang="en-US" altLang="zh-CN" sz="1800" baseline="0" dirty="0"/>
                        <a:t>Scopus</a:t>
                      </a:r>
                      <a:endParaRPr lang="en-US" sz="1800" b="0" baseline="0" dirty="0">
                        <a:solidFill>
                          <a:schemeClr val="tx1"/>
                        </a:solidFill>
                        <a:latin typeface="Times New Roman" charset="0"/>
                        <a:ea typeface="Times New Roman" charset="0"/>
                        <a:cs typeface="Times New Roman" charset="0"/>
                      </a:endParaRPr>
                    </a:p>
                  </a:txBody>
                  <a:tcPr anchor="ctr"/>
                </a:tc>
                <a:tc>
                  <a:txBody>
                    <a:bodyPr/>
                    <a:lstStyle/>
                    <a:p>
                      <a:pPr algn="ctr"/>
                      <a:r>
                        <a:rPr lang="en-US" altLang="zh-CN" sz="1800" dirty="0"/>
                        <a:t>2004</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zh-CN" altLang="en-US" sz="1800" dirty="0"/>
                        <a:t>全学科、交叉学科文献收集</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10004"/>
                  </a:ext>
                </a:extLst>
              </a:tr>
              <a:tr h="4983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800" u="none" kern="1200"/>
                        <a:t>自然</a:t>
                      </a:r>
                      <a:endParaRPr lang="en-US" sz="1800" b="0" u="none" kern="1200" dirty="0">
                        <a:solidFill>
                          <a:schemeClr val="tx1"/>
                        </a:solidFill>
                        <a:latin typeface="SimHei" charset="0"/>
                        <a:ea typeface="SimHei" charset="0"/>
                        <a:cs typeface="SimHei" charset="0"/>
                      </a:endParaRPr>
                    </a:p>
                  </a:txBody>
                  <a:tcPr anchor="ctr"/>
                </a:tc>
                <a:tc>
                  <a:txBody>
                    <a:bodyPr/>
                    <a:lstStyle/>
                    <a:p>
                      <a:pPr algn="ctr"/>
                      <a:r>
                        <a:rPr lang="en-US" altLang="zh-CN" sz="1800" baseline="0" dirty="0"/>
                        <a:t>Digital</a:t>
                      </a:r>
                      <a:r>
                        <a:rPr lang="zh-CN" altLang="en-US" sz="1800" baseline="0" dirty="0"/>
                        <a:t> </a:t>
                      </a:r>
                      <a:r>
                        <a:rPr lang="en-US" altLang="zh-CN" sz="1800" baseline="0" dirty="0"/>
                        <a:t>Science</a:t>
                      </a:r>
                      <a:endParaRPr lang="en-US" sz="1800" b="0" baseline="0" dirty="0">
                        <a:solidFill>
                          <a:schemeClr val="tx1"/>
                        </a:solidFill>
                        <a:latin typeface="Times New Roman" charset="0"/>
                        <a:ea typeface="Times New Roman" charset="0"/>
                        <a:cs typeface="Times New Roman" charset="0"/>
                      </a:endParaRPr>
                    </a:p>
                  </a:txBody>
                  <a:tcPr anchor="ctr"/>
                </a:tc>
                <a:tc>
                  <a:txBody>
                    <a:bodyPr/>
                    <a:lstStyle/>
                    <a:p>
                      <a:pPr algn="ctr"/>
                      <a:r>
                        <a:rPr lang="en-US" altLang="zh-CN" sz="1800" dirty="0"/>
                        <a:t>2010</a:t>
                      </a:r>
                      <a:endParaRPr lang="en-US" sz="1800" b="0" dirty="0">
                        <a:solidFill>
                          <a:schemeClr val="tx1"/>
                        </a:solidFill>
                        <a:latin typeface="Times New Roman" charset="0"/>
                        <a:ea typeface="Times New Roman" charset="0"/>
                        <a:cs typeface="Times New Roman" charset="0"/>
                      </a:endParaRPr>
                    </a:p>
                  </a:txBody>
                  <a:tcPr anchor="ctr"/>
                </a:tc>
                <a:tc>
                  <a:txBody>
                    <a:bodyPr/>
                    <a:lstStyle/>
                    <a:p>
                      <a:pPr algn="ctr"/>
                      <a:r>
                        <a:rPr lang="ja-JP" altLang="en-US" sz="1800"/>
                        <a:t>学者画像</a:t>
                      </a:r>
                      <a:r>
                        <a:rPr lang="zh-CN" altLang="en-US" sz="1800" dirty="0"/>
                        <a:t>、</a:t>
                      </a:r>
                      <a:r>
                        <a:rPr lang="ja-JP" altLang="en-US" sz="1800"/>
                        <a:t>评阅人推荐</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4177695165"/>
                  </a:ext>
                </a:extLst>
              </a:tr>
              <a:tr h="4983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800" u="none" kern="1200"/>
                        <a:t>清华</a:t>
                      </a:r>
                      <a:endParaRPr lang="en-US" sz="1800" b="0" u="none" kern="1200" dirty="0">
                        <a:solidFill>
                          <a:schemeClr val="tx1"/>
                        </a:solidFill>
                        <a:latin typeface="SimHei" charset="0"/>
                        <a:ea typeface="SimHei" charset="0"/>
                        <a:cs typeface="SimHei" charset="0"/>
                      </a:endParaRPr>
                    </a:p>
                  </a:txBody>
                  <a:tcPr anchor="ctr"/>
                </a:tc>
                <a:tc>
                  <a:txBody>
                    <a:bodyPr/>
                    <a:lstStyle/>
                    <a:p>
                      <a:pPr algn="ctr"/>
                      <a:r>
                        <a:rPr lang="en-US" altLang="zh-CN" sz="1800" baseline="0" dirty="0" err="1"/>
                        <a:t>AMiner</a:t>
                      </a:r>
                      <a:endParaRPr lang="en-US" sz="1800" b="0" baseline="0" dirty="0">
                        <a:solidFill>
                          <a:schemeClr val="tx1"/>
                        </a:solidFill>
                        <a:latin typeface="Times New Roman" charset="0"/>
                        <a:ea typeface="Times New Roman" charset="0"/>
                        <a:cs typeface="Times New Roman" charset="0"/>
                      </a:endParaRPr>
                    </a:p>
                  </a:txBody>
                  <a:tcPr anchor="ctr"/>
                </a:tc>
                <a:tc>
                  <a:txBody>
                    <a:bodyPr/>
                    <a:lstStyle/>
                    <a:p>
                      <a:pPr algn="ctr"/>
                      <a:r>
                        <a:rPr lang="en-US" altLang="zh-CN" sz="1800" dirty="0"/>
                        <a:t>2006</a:t>
                      </a:r>
                      <a:endParaRPr lang="en-US" sz="1800" b="0" dirty="0">
                        <a:solidFill>
                          <a:schemeClr val="tx1"/>
                        </a:solidFill>
                        <a:latin typeface="+mn-lt"/>
                        <a:ea typeface="Times New Roman" charset="0"/>
                        <a:cs typeface="Times New Roman" charset="0"/>
                      </a:endParaRPr>
                    </a:p>
                  </a:txBody>
                  <a:tcPr anchor="ctr"/>
                </a:tc>
                <a:tc>
                  <a:txBody>
                    <a:bodyPr/>
                    <a:lstStyle/>
                    <a:p>
                      <a:pPr algn="ctr"/>
                      <a:r>
                        <a:rPr lang="ja-JP" altLang="en-US" sz="1800"/>
                        <a:t>知识驱动的智能情报分析</a:t>
                      </a:r>
                      <a:endParaRPr lang="en-US" sz="1800" b="0" dirty="0">
                        <a:solidFill>
                          <a:schemeClr val="tx1"/>
                        </a:solidFill>
                        <a:latin typeface="SimHei" charset="0"/>
                        <a:ea typeface="SimHei" charset="0"/>
                        <a:cs typeface="SimHei" charset="0"/>
                      </a:endParaRPr>
                    </a:p>
                  </a:txBody>
                  <a:tcPr anchor="ctr"/>
                </a:tc>
                <a:extLst>
                  <a:ext uri="{0D108BD9-81ED-4DB2-BD59-A6C34878D82A}">
                    <a16:rowId xmlns:a16="http://schemas.microsoft.com/office/drawing/2014/main" val="222587239"/>
                  </a:ext>
                </a:extLst>
              </a:tr>
            </a:tbl>
          </a:graphicData>
        </a:graphic>
      </p:graphicFrame>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44871" y="4797152"/>
            <a:ext cx="3096661" cy="1799127"/>
          </a:xfrm>
          <a:prstGeom prst="rect">
            <a:avLst/>
          </a:prstGeom>
          <a:ln>
            <a:solidFill>
              <a:schemeClr val="bg1">
                <a:lumMod val="65000"/>
              </a:schemeClr>
            </a:solidFill>
          </a:ln>
        </p:spPr>
      </p:pic>
      <p:pic>
        <p:nvPicPr>
          <p:cNvPr id="9" name="Picture 8"/>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34315" y="4801975"/>
            <a:ext cx="3066857" cy="1793123"/>
          </a:xfrm>
          <a:prstGeom prst="rect">
            <a:avLst/>
          </a:prstGeom>
          <a:ln>
            <a:solidFill>
              <a:schemeClr val="bg1">
                <a:lumMod val="65000"/>
              </a:schemeClr>
            </a:solidFill>
          </a:ln>
        </p:spPr>
      </p:pic>
      <p:pic>
        <p:nvPicPr>
          <p:cNvPr id="10" name="Picture 9"/>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28464" y="4806933"/>
            <a:ext cx="3137942" cy="1799127"/>
          </a:xfrm>
          <a:prstGeom prst="rect">
            <a:avLst/>
          </a:prstGeom>
          <a:ln>
            <a:solidFill>
              <a:schemeClr val="bg1">
                <a:lumMod val="65000"/>
              </a:schemeClr>
            </a:solidFill>
          </a:ln>
        </p:spPr>
      </p:pic>
    </p:spTree>
    <p:extLst>
      <p:ext uri="{BB962C8B-B14F-4D97-AF65-F5344CB8AC3E}">
        <p14:creationId xmlns:p14="http://schemas.microsoft.com/office/powerpoint/2010/main" val="9165986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SimHei" charset="-122"/>
                <a:ea typeface="SimHei" charset="-122"/>
                <a:cs typeface="SimHei" charset="-122"/>
              </a:rPr>
              <a:t>新挑战</a:t>
            </a:r>
            <a:endParaRPr lang="en-US" dirty="0">
              <a:latin typeface="SimHei" charset="-122"/>
              <a:ea typeface="SimHei" charset="-122"/>
              <a:cs typeface="SimHei" charset="-122"/>
            </a:endParaRPr>
          </a:p>
        </p:txBody>
      </p:sp>
      <p:grpSp>
        <p:nvGrpSpPr>
          <p:cNvPr id="4" name="Group 3"/>
          <p:cNvGrpSpPr/>
          <p:nvPr/>
        </p:nvGrpSpPr>
        <p:grpSpPr>
          <a:xfrm>
            <a:off x="501551" y="1540657"/>
            <a:ext cx="5256584" cy="1434265"/>
            <a:chOff x="501551" y="1540657"/>
            <a:chExt cx="5256584" cy="1434265"/>
          </a:xfrm>
        </p:grpSpPr>
        <p:sp>
          <p:nvSpPr>
            <p:cNvPr id="5" name="Pentagon 4"/>
            <p:cNvSpPr/>
            <p:nvPr/>
          </p:nvSpPr>
          <p:spPr bwMode="auto">
            <a:xfrm>
              <a:off x="501551" y="1540657"/>
              <a:ext cx="5256584" cy="1434265"/>
            </a:xfrm>
            <a:prstGeom prst="homePlate">
              <a:avLst/>
            </a:prstGeom>
            <a:gradFill flip="none" rotWithShape="1">
              <a:gsLst>
                <a:gs pos="0">
                  <a:srgbClr val="003298"/>
                </a:gs>
                <a:gs pos="47000">
                  <a:srgbClr val="4791CB"/>
                </a:gs>
                <a:gs pos="99000">
                  <a:srgbClr val="58B8E0"/>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i="0" u="none" strike="noStrike" cap="none" normalizeH="0" baseline="0">
                <a:ln>
                  <a:noFill/>
                </a:ln>
                <a:solidFill>
                  <a:schemeClr val="tx1"/>
                </a:solidFill>
                <a:effectLst/>
                <a:latin typeface="Times New Roman" pitchFamily="18" charset="0"/>
                <a:ea typeface="宋体" pitchFamily="2" charset="-122"/>
              </a:endParaRPr>
            </a:p>
          </p:txBody>
        </p:sp>
        <p:sp>
          <p:nvSpPr>
            <p:cNvPr id="6" name="Rectangle 5"/>
            <p:cNvSpPr/>
            <p:nvPr/>
          </p:nvSpPr>
          <p:spPr>
            <a:xfrm>
              <a:off x="585705" y="1684674"/>
              <a:ext cx="63592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i="1" dirty="0">
                  <a:latin typeface="SimHei" charset="0"/>
                  <a:ea typeface="SimHei" charset="0"/>
                  <a:cs typeface="SimHei" charset="0"/>
                </a:rPr>
                <a:t>1</a:t>
              </a:r>
              <a:endParaRPr lang="en-US" sz="8000" i="1" dirty="0">
                <a:latin typeface="SimHei" charset="0"/>
                <a:ea typeface="SimHei" charset="0"/>
                <a:cs typeface="SimHei" charset="0"/>
              </a:endParaRPr>
            </a:p>
          </p:txBody>
        </p:sp>
        <p:sp>
          <p:nvSpPr>
            <p:cNvPr id="7" name="Rectangle 6"/>
            <p:cNvSpPr/>
            <p:nvPr/>
          </p:nvSpPr>
          <p:spPr>
            <a:xfrm>
              <a:off x="1365647" y="1684674"/>
              <a:ext cx="374441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400" dirty="0">
                  <a:latin typeface="SimHei" charset="0"/>
                  <a:ea typeface="SimHei" charset="0"/>
                  <a:cs typeface="SimHei" charset="0"/>
                </a:rPr>
                <a:t>知识以碎片化的形式分散在异构、多源数据中，</a:t>
              </a:r>
              <a:r>
                <a:rPr lang="ja-JP" altLang="en-US" sz="2400">
                  <a:solidFill>
                    <a:srgbClr val="F3C74B"/>
                  </a:solidFill>
                  <a:latin typeface="SimHei" charset="0"/>
                  <a:ea typeface="SimHei" charset="0"/>
                  <a:cs typeface="SimHei" charset="0"/>
                </a:rPr>
                <a:t>自动</a:t>
              </a:r>
              <a:r>
                <a:rPr lang="zh-CN" altLang="en-US" sz="2400" dirty="0">
                  <a:solidFill>
                    <a:srgbClr val="FFC94D"/>
                  </a:solidFill>
                  <a:latin typeface="SimHei" charset="0"/>
                  <a:ea typeface="SimHei" charset="0"/>
                  <a:cs typeface="SimHei" charset="0"/>
                </a:rPr>
                <a:t>知识</a:t>
              </a:r>
              <a:r>
                <a:rPr lang="zh-CN" altLang="en-US" sz="2400" dirty="0">
                  <a:solidFill>
                    <a:srgbClr val="F3C74B"/>
                  </a:solidFill>
                  <a:latin typeface="SimHei" charset="0"/>
                  <a:ea typeface="SimHei" charset="0"/>
                  <a:cs typeface="SimHei" charset="0"/>
                </a:rPr>
                <a:t>获取</a:t>
              </a:r>
              <a:r>
                <a:rPr lang="zh-CN" altLang="en-US" sz="2400" dirty="0">
                  <a:latin typeface="SimHei" charset="0"/>
                  <a:ea typeface="SimHei" charset="0"/>
                  <a:cs typeface="SimHei" charset="0"/>
                </a:rPr>
                <a:t>难度大；</a:t>
              </a:r>
              <a:endParaRPr lang="en-US" sz="2400" dirty="0">
                <a:latin typeface="SimHei" charset="0"/>
                <a:ea typeface="SimHei" charset="0"/>
                <a:cs typeface="SimHei" charset="0"/>
              </a:endParaRPr>
            </a:p>
          </p:txBody>
        </p:sp>
      </p:grpSp>
      <p:grpSp>
        <p:nvGrpSpPr>
          <p:cNvPr id="8" name="Group 7"/>
          <p:cNvGrpSpPr/>
          <p:nvPr/>
        </p:nvGrpSpPr>
        <p:grpSpPr>
          <a:xfrm>
            <a:off x="501551" y="3262955"/>
            <a:ext cx="5256584" cy="1433490"/>
            <a:chOff x="501551" y="3262955"/>
            <a:chExt cx="5256584" cy="1433490"/>
          </a:xfrm>
        </p:grpSpPr>
        <p:sp>
          <p:nvSpPr>
            <p:cNvPr id="9" name="Pentagon 8"/>
            <p:cNvSpPr/>
            <p:nvPr/>
          </p:nvSpPr>
          <p:spPr bwMode="auto">
            <a:xfrm>
              <a:off x="501551" y="3262955"/>
              <a:ext cx="5256584" cy="1433490"/>
            </a:xfrm>
            <a:prstGeom prst="homePlate">
              <a:avLst/>
            </a:prstGeom>
            <a:gradFill flip="none" rotWithShape="1">
              <a:gsLst>
                <a:gs pos="0">
                  <a:srgbClr val="003298"/>
                </a:gs>
                <a:gs pos="47000">
                  <a:srgbClr val="4791CB"/>
                </a:gs>
                <a:gs pos="100000">
                  <a:srgbClr val="58B8E0"/>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i="0" u="none" strike="noStrike" cap="none" normalizeH="0" baseline="0">
                <a:ln>
                  <a:noFill/>
                </a:ln>
                <a:solidFill>
                  <a:schemeClr val="tx1"/>
                </a:solidFill>
                <a:effectLst/>
                <a:latin typeface="SimHei" charset="0"/>
                <a:ea typeface="SimHei" charset="0"/>
                <a:cs typeface="SimHei" charset="0"/>
              </a:endParaRPr>
            </a:p>
          </p:txBody>
        </p:sp>
        <p:sp>
          <p:nvSpPr>
            <p:cNvPr id="10" name="Rectangle 9"/>
            <p:cNvSpPr/>
            <p:nvPr/>
          </p:nvSpPr>
          <p:spPr>
            <a:xfrm>
              <a:off x="585705" y="3406971"/>
              <a:ext cx="63592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i="1" dirty="0">
                  <a:latin typeface="SimHei" charset="0"/>
                  <a:ea typeface="SimHei" charset="0"/>
                  <a:cs typeface="SimHei" charset="0"/>
                </a:rPr>
                <a:t>2</a:t>
              </a:r>
              <a:endParaRPr lang="en-US" sz="8000" i="1" dirty="0">
                <a:latin typeface="SimHei" charset="0"/>
                <a:ea typeface="SimHei" charset="0"/>
                <a:cs typeface="SimHei" charset="0"/>
              </a:endParaRPr>
            </a:p>
          </p:txBody>
        </p:sp>
        <p:sp>
          <p:nvSpPr>
            <p:cNvPr id="11" name="Rectangle 10"/>
            <p:cNvSpPr/>
            <p:nvPr/>
          </p:nvSpPr>
          <p:spPr>
            <a:xfrm>
              <a:off x="1365647" y="3406971"/>
              <a:ext cx="374441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400" dirty="0">
                  <a:latin typeface="SimHei" charset="0"/>
                  <a:ea typeface="SimHei" charset="0"/>
                  <a:cs typeface="SimHei" charset="0"/>
                </a:rPr>
                <a:t>知识网络结构复杂、交互行为动态多样，</a:t>
              </a:r>
              <a:r>
                <a:rPr lang="zh-CN" altLang="en-US" sz="2400" dirty="0">
                  <a:solidFill>
                    <a:srgbClr val="F3C74B"/>
                  </a:solidFill>
                  <a:latin typeface="SimHei" charset="0"/>
                  <a:ea typeface="SimHei" charset="0"/>
                  <a:cs typeface="SimHei" charset="0"/>
                </a:rPr>
                <a:t>挖掘</a:t>
              </a:r>
              <a:r>
                <a:rPr lang="zh-CN" altLang="en-US" sz="2400" dirty="0">
                  <a:solidFill>
                    <a:srgbClr val="FFC94D"/>
                  </a:solidFill>
                  <a:latin typeface="SimHei" charset="0"/>
                  <a:ea typeface="SimHei" charset="0"/>
                  <a:cs typeface="SimHei" charset="0"/>
                </a:rPr>
                <a:t>隐含关联</a:t>
              </a:r>
              <a:r>
                <a:rPr lang="zh-CN" altLang="en-US" sz="2400" dirty="0">
                  <a:solidFill>
                    <a:schemeClr val="bg1"/>
                  </a:solidFill>
                  <a:latin typeface="SimHei" charset="0"/>
                  <a:ea typeface="SimHei" charset="0"/>
                  <a:cs typeface="SimHei" charset="0"/>
                </a:rPr>
                <a:t>关系</a:t>
              </a:r>
              <a:r>
                <a:rPr lang="zh-CN" altLang="en-US" sz="2400" dirty="0">
                  <a:latin typeface="SimHei" charset="0"/>
                  <a:ea typeface="SimHei" charset="0"/>
                  <a:cs typeface="SimHei" charset="0"/>
                </a:rPr>
                <a:t>十分困难；</a:t>
              </a:r>
              <a:endParaRPr lang="en-US" sz="2400" dirty="0">
                <a:latin typeface="SimHei" charset="0"/>
                <a:ea typeface="SimHei" charset="0"/>
                <a:cs typeface="SimHei" charset="0"/>
              </a:endParaRPr>
            </a:p>
          </p:txBody>
        </p:sp>
      </p:grpSp>
      <p:grpSp>
        <p:nvGrpSpPr>
          <p:cNvPr id="12" name="Group 11"/>
          <p:cNvGrpSpPr/>
          <p:nvPr/>
        </p:nvGrpSpPr>
        <p:grpSpPr>
          <a:xfrm>
            <a:off x="501551" y="4984477"/>
            <a:ext cx="5256584" cy="1440160"/>
            <a:chOff x="501551" y="4984477"/>
            <a:chExt cx="5256584" cy="1440160"/>
          </a:xfrm>
        </p:grpSpPr>
        <p:sp>
          <p:nvSpPr>
            <p:cNvPr id="13" name="Pentagon 12"/>
            <p:cNvSpPr/>
            <p:nvPr/>
          </p:nvSpPr>
          <p:spPr bwMode="auto">
            <a:xfrm>
              <a:off x="501551" y="4984477"/>
              <a:ext cx="5256584" cy="1440160"/>
            </a:xfrm>
            <a:prstGeom prst="homePlate">
              <a:avLst/>
            </a:prstGeom>
            <a:gradFill flip="none" rotWithShape="1">
              <a:gsLst>
                <a:gs pos="0">
                  <a:srgbClr val="003298"/>
                </a:gs>
                <a:gs pos="48000">
                  <a:srgbClr val="4791CB"/>
                </a:gs>
                <a:gs pos="99000">
                  <a:srgbClr val="58B8E0"/>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i="0" u="none" strike="noStrike" cap="none" normalizeH="0" baseline="0">
                <a:ln>
                  <a:noFill/>
                </a:ln>
                <a:solidFill>
                  <a:schemeClr val="tx1"/>
                </a:solidFill>
                <a:effectLst/>
                <a:latin typeface="SimHei" charset="0"/>
                <a:ea typeface="SimHei" charset="0"/>
                <a:cs typeface="SimHei" charset="0"/>
              </a:endParaRPr>
            </a:p>
          </p:txBody>
        </p:sp>
        <p:sp>
          <p:nvSpPr>
            <p:cNvPr id="14" name="Rectangle 13"/>
            <p:cNvSpPr/>
            <p:nvPr/>
          </p:nvSpPr>
          <p:spPr>
            <a:xfrm>
              <a:off x="585705" y="5128493"/>
              <a:ext cx="63592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i="1" dirty="0">
                  <a:latin typeface="SimHei" charset="0"/>
                  <a:ea typeface="SimHei" charset="0"/>
                  <a:cs typeface="SimHei" charset="0"/>
                </a:rPr>
                <a:t>3</a:t>
              </a:r>
              <a:endParaRPr lang="en-US" sz="8000" i="1" dirty="0">
                <a:latin typeface="SimHei" charset="0"/>
                <a:ea typeface="SimHei" charset="0"/>
                <a:cs typeface="SimHei" charset="0"/>
              </a:endParaRPr>
            </a:p>
          </p:txBody>
        </p:sp>
        <p:sp>
          <p:nvSpPr>
            <p:cNvPr id="15" name="Rectangle 14"/>
            <p:cNvSpPr/>
            <p:nvPr/>
          </p:nvSpPr>
          <p:spPr>
            <a:xfrm>
              <a:off x="1365647" y="5128492"/>
              <a:ext cx="3744416" cy="11808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400" dirty="0">
                  <a:latin typeface="SimHei" charset="0"/>
                  <a:ea typeface="SimHei" charset="0"/>
                  <a:cs typeface="SimHei" charset="0"/>
                </a:rPr>
                <a:t>知识网络规模大、</a:t>
              </a:r>
              <a:r>
                <a:rPr lang="ja-JP" altLang="en-US" sz="2400">
                  <a:latin typeface="SimHei" charset="0"/>
                  <a:ea typeface="SimHei" charset="0"/>
                  <a:cs typeface="SimHei" charset="0"/>
                </a:rPr>
                <a:t>噪音大</a:t>
              </a:r>
              <a:r>
                <a:rPr lang="zh-CN" altLang="en-US" sz="2400" dirty="0">
                  <a:latin typeface="SimHei" charset="0"/>
                  <a:ea typeface="SimHei" charset="0"/>
                  <a:cs typeface="SimHei" charset="0"/>
                </a:rPr>
                <a:t>、</a:t>
              </a:r>
              <a:r>
                <a:rPr lang="ja-JP" altLang="en-US" sz="2400">
                  <a:latin typeface="SimHei" charset="0"/>
                  <a:ea typeface="SimHei" charset="0"/>
                  <a:cs typeface="SimHei" charset="0"/>
                </a:rPr>
                <a:t>高度动态</a:t>
              </a:r>
              <a:r>
                <a:rPr lang="zh-CN" altLang="en-US" sz="2400" dirty="0">
                  <a:latin typeface="SimHei" charset="0"/>
                  <a:ea typeface="SimHei" charset="0"/>
                  <a:cs typeface="SimHei" charset="0"/>
                </a:rPr>
                <a:t>，</a:t>
              </a:r>
              <a:r>
                <a:rPr lang="zh-CN" altLang="en-US" sz="2400" dirty="0">
                  <a:solidFill>
                    <a:srgbClr val="FFC94D"/>
                  </a:solidFill>
                  <a:latin typeface="SimHei" charset="0"/>
                  <a:ea typeface="SimHei" charset="0"/>
                  <a:cs typeface="SimHei" charset="0"/>
                </a:rPr>
                <a:t>匹配效率低</a:t>
              </a:r>
              <a:r>
                <a:rPr lang="zh-CN" altLang="en-US" sz="2400" dirty="0">
                  <a:latin typeface="SimHei" charset="0"/>
                  <a:ea typeface="SimHei" charset="0"/>
                  <a:cs typeface="SimHei" charset="0"/>
                </a:rPr>
                <a:t>是智能型知识计算的瓶颈。</a:t>
              </a:r>
              <a:endParaRPr lang="en-US" sz="2400" dirty="0">
                <a:latin typeface="SimHei" charset="0"/>
                <a:ea typeface="SimHei" charset="0"/>
                <a:cs typeface="SimHei" charset="0"/>
              </a:endParaRPr>
            </a:p>
          </p:txBody>
        </p:sp>
      </p:grpSp>
      <p:grpSp>
        <p:nvGrpSpPr>
          <p:cNvPr id="16" name="Group 15"/>
          <p:cNvGrpSpPr/>
          <p:nvPr/>
        </p:nvGrpSpPr>
        <p:grpSpPr>
          <a:xfrm>
            <a:off x="5582658" y="1542178"/>
            <a:ext cx="4000408" cy="4522419"/>
            <a:chOff x="4888762" y="2510140"/>
            <a:chExt cx="4000408" cy="4522419"/>
          </a:xfrm>
        </p:grpSpPr>
        <p:sp>
          <p:nvSpPr>
            <p:cNvPr id="17" name="Rectangle 16"/>
            <p:cNvSpPr/>
            <p:nvPr/>
          </p:nvSpPr>
          <p:spPr bwMode="auto">
            <a:xfrm>
              <a:off x="5178868" y="2784087"/>
              <a:ext cx="3710302" cy="693652"/>
            </a:xfrm>
            <a:prstGeom prst="rect">
              <a:avLst/>
            </a:prstGeom>
            <a:noFill/>
            <a:ln w="12700" cap="flat" cmpd="sng" algn="ctr">
              <a:solidFill>
                <a:srgbClr val="194F8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1" lang="zh-CN" altLang="en-US" sz="1800" dirty="0">
                  <a:solidFill>
                    <a:schemeClr val="tx1"/>
                  </a:solidFill>
                  <a:latin typeface="SimHei" charset="-122"/>
                  <a:ea typeface="SimHei" charset="-122"/>
                  <a:cs typeface="SimHei" charset="-122"/>
                </a:rPr>
                <a:t>美国</a:t>
              </a:r>
              <a:r>
                <a:rPr kumimoji="1" lang="en-US" altLang="zh-CN" sz="1800" dirty="0">
                  <a:solidFill>
                    <a:schemeClr val="tx1"/>
                  </a:solidFill>
                  <a:latin typeface="Times New Roman" charset="0"/>
                  <a:ea typeface="Times New Roman" charset="0"/>
                  <a:cs typeface="Times New Roman" charset="0"/>
                </a:rPr>
                <a:t>NSF</a:t>
              </a:r>
              <a:r>
                <a:rPr kumimoji="1" lang="zh-CN" altLang="en-US" sz="1800" dirty="0">
                  <a:solidFill>
                    <a:schemeClr val="tx1"/>
                  </a:solidFill>
                  <a:latin typeface="+mn-lt"/>
                  <a:ea typeface="SimHei" charset="-122"/>
                  <a:cs typeface="SimHei" charset="-122"/>
                </a:rPr>
                <a:t>和</a:t>
              </a:r>
              <a:r>
                <a:rPr kumimoji="1" lang="en-US" altLang="zh-CN" sz="1800" dirty="0">
                  <a:solidFill>
                    <a:schemeClr val="tx1"/>
                  </a:solidFill>
                  <a:latin typeface="Times New Roman" charset="0"/>
                  <a:ea typeface="Times New Roman" charset="0"/>
                  <a:cs typeface="Times New Roman" charset="0"/>
                </a:rPr>
                <a:t>Army</a:t>
              </a:r>
              <a:r>
                <a:rPr kumimoji="1" lang="en-US" altLang="zh-CN" sz="1800" dirty="0">
                  <a:solidFill>
                    <a:schemeClr val="tx1"/>
                  </a:solidFill>
                  <a:latin typeface="SimHei" charset="0"/>
                  <a:ea typeface="SimHei" charset="0"/>
                  <a:cs typeface="SimHei" charset="0"/>
                </a:rPr>
                <a:t>(</a:t>
              </a:r>
              <a:r>
                <a:rPr kumimoji="1" lang="zh-CN" altLang="en-US" sz="1800" dirty="0">
                  <a:solidFill>
                    <a:srgbClr val="C00000"/>
                  </a:solidFill>
                  <a:latin typeface="SimHei" charset="0"/>
                  <a:ea typeface="SimHei" charset="0"/>
                  <a:cs typeface="SimHei" charset="0"/>
                </a:rPr>
                <a:t>仅</a:t>
              </a:r>
              <a:r>
                <a:rPr kumimoji="1" lang="en-US" altLang="zh-CN" sz="1800" dirty="0">
                  <a:solidFill>
                    <a:srgbClr val="C00000"/>
                  </a:solidFill>
                  <a:latin typeface="SimHei" charset="0"/>
                  <a:ea typeface="SimHei" charset="0"/>
                  <a:cs typeface="SimHei" charset="0"/>
                </a:rPr>
                <a:t>2015</a:t>
              </a:r>
              <a:r>
                <a:rPr kumimoji="1" lang="zh-CN" altLang="en-US" sz="1800" dirty="0">
                  <a:solidFill>
                    <a:srgbClr val="C00000"/>
                  </a:solidFill>
                  <a:latin typeface="SimHei" charset="0"/>
                  <a:ea typeface="SimHei" charset="0"/>
                  <a:cs typeface="SimHei" charset="0"/>
                </a:rPr>
                <a:t>年就超过</a:t>
              </a:r>
              <a:r>
                <a:rPr kumimoji="1" lang="en-US" altLang="zh-CN" sz="1800" dirty="0">
                  <a:solidFill>
                    <a:srgbClr val="C00000"/>
                  </a:solidFill>
                  <a:latin typeface="SimHei" charset="0"/>
                  <a:ea typeface="SimHei" charset="0"/>
                  <a:cs typeface="SimHei" charset="0"/>
                </a:rPr>
                <a:t>8</a:t>
              </a:r>
              <a:r>
                <a:rPr kumimoji="1" lang="zh-CN" altLang="en-US" sz="1800" dirty="0">
                  <a:solidFill>
                    <a:srgbClr val="C00000"/>
                  </a:solidFill>
                  <a:latin typeface="SimHei" charset="0"/>
                  <a:ea typeface="SimHei" charset="0"/>
                  <a:cs typeface="SimHei" charset="0"/>
                </a:rPr>
                <a:t>千万美元</a:t>
              </a:r>
              <a:r>
                <a:rPr kumimoji="1" lang="en-US" altLang="zh-CN" sz="1800" dirty="0">
                  <a:solidFill>
                    <a:schemeClr val="tx1"/>
                  </a:solidFill>
                  <a:latin typeface="SimHei" charset="0"/>
                  <a:ea typeface="SimHei" charset="0"/>
                  <a:cs typeface="SimHei" charset="0"/>
                </a:rPr>
                <a:t>)</a:t>
              </a:r>
              <a:r>
                <a:rPr kumimoji="1" lang="en-US" altLang="zh-CN" sz="1800" dirty="0">
                  <a:solidFill>
                    <a:schemeClr val="tx1"/>
                  </a:solidFill>
                  <a:latin typeface="+mn-lt"/>
                  <a:ea typeface="SimHei" charset="-122"/>
                  <a:cs typeface="SimHei" charset="-122"/>
                </a:rPr>
                <a:t>- Science of Science</a:t>
              </a:r>
            </a:p>
          </p:txBody>
        </p:sp>
        <p:sp>
          <p:nvSpPr>
            <p:cNvPr id="18" name="Rectangle 17"/>
            <p:cNvSpPr/>
            <p:nvPr/>
          </p:nvSpPr>
          <p:spPr bwMode="auto">
            <a:xfrm>
              <a:off x="4888762" y="2510140"/>
              <a:ext cx="3376030" cy="54374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914400" eaLnBrk="1" fontAlgn="auto" latinLnBrk="0" hangingPunct="1">
                <a:lnSpc>
                  <a:spcPct val="100000"/>
                </a:lnSpc>
                <a:spcBef>
                  <a:spcPts val="0"/>
                </a:spcBef>
                <a:spcAft>
                  <a:spcPts val="0"/>
                </a:spcAft>
                <a:buClr>
                  <a:srgbClr val="0224C9"/>
                </a:buClr>
                <a:buSzTx/>
                <a:buFont typeface="Wingdings" charset="2"/>
                <a:buNone/>
                <a:tabLst/>
                <a:defRPr/>
              </a:pPr>
              <a:endParaRPr kumimoji="1" lang="en-US" sz="2400" i="0" u="none" strike="noStrike" cap="none" normalizeH="0" baseline="0" dirty="0">
                <a:ln>
                  <a:noFill/>
                </a:ln>
                <a:solidFill>
                  <a:srgbClr val="FF0000"/>
                </a:solidFill>
                <a:effectLst/>
                <a:latin typeface="SimHei" charset="-122"/>
                <a:ea typeface="SimHei" charset="-122"/>
                <a:cs typeface="SimHei" charset="-122"/>
              </a:endParaRPr>
            </a:p>
          </p:txBody>
        </p:sp>
        <p:sp>
          <p:nvSpPr>
            <p:cNvPr id="19" name="Rectangle 18"/>
            <p:cNvSpPr/>
            <p:nvPr/>
          </p:nvSpPr>
          <p:spPr bwMode="auto">
            <a:xfrm>
              <a:off x="5178868" y="3890635"/>
              <a:ext cx="3710302" cy="693652"/>
            </a:xfrm>
            <a:prstGeom prst="rect">
              <a:avLst/>
            </a:prstGeom>
            <a:noFill/>
            <a:ln w="12700" cap="flat" cmpd="sng" algn="ctr">
              <a:solidFill>
                <a:srgbClr val="194F8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1" lang="zh-CN" altLang="en-US" sz="1800" dirty="0">
                  <a:solidFill>
                    <a:schemeClr val="tx1"/>
                  </a:solidFill>
                  <a:latin typeface="SimHei" charset="0"/>
                  <a:ea typeface="SimHei" charset="0"/>
                  <a:cs typeface="SimHei" charset="0"/>
                </a:rPr>
                <a:t>欧盟第</a:t>
              </a:r>
              <a:r>
                <a:rPr kumimoji="1" lang="en-US" altLang="zh-CN" sz="1800" dirty="0">
                  <a:solidFill>
                    <a:schemeClr val="tx1"/>
                  </a:solidFill>
                  <a:latin typeface="SimHei" charset="0"/>
                  <a:ea typeface="SimHei" charset="0"/>
                  <a:cs typeface="SimHei" charset="0"/>
                </a:rPr>
                <a:t>8</a:t>
              </a:r>
              <a:r>
                <a:rPr kumimoji="1" lang="zh-CN" altLang="en-US" sz="1800" dirty="0">
                  <a:solidFill>
                    <a:schemeClr val="tx1"/>
                  </a:solidFill>
                  <a:latin typeface="SimHei" charset="0"/>
                  <a:ea typeface="SimHei" charset="0"/>
                  <a:cs typeface="SimHei" charset="0"/>
                </a:rPr>
                <a:t>框架</a:t>
              </a:r>
              <a:r>
                <a:rPr kumimoji="1" lang="en-US" altLang="zh-CN" sz="1800" dirty="0">
                  <a:solidFill>
                    <a:schemeClr val="tx1"/>
                  </a:solidFill>
                  <a:latin typeface="Times New Roman" charset="0"/>
                  <a:ea typeface="Times New Roman" charset="0"/>
                  <a:cs typeface="Times New Roman" charset="0"/>
                </a:rPr>
                <a:t>H2020</a:t>
              </a:r>
              <a:r>
                <a:rPr kumimoji="1" lang="en-US" altLang="zh-CN" sz="1800" dirty="0">
                  <a:solidFill>
                    <a:schemeClr val="tx1"/>
                  </a:solidFill>
                  <a:latin typeface="SimHei" charset="-122"/>
                  <a:ea typeface="SimHei" charset="-122"/>
                  <a:cs typeface="SimHei" charset="-122"/>
                </a:rPr>
                <a:t>(</a:t>
              </a:r>
              <a:r>
                <a:rPr kumimoji="1" lang="en-US" altLang="zh-CN" sz="1800" dirty="0">
                  <a:solidFill>
                    <a:srgbClr val="C00000"/>
                  </a:solidFill>
                  <a:latin typeface="Times New Roman" charset="0"/>
                  <a:ea typeface="Times New Roman" charset="0"/>
                  <a:cs typeface="Times New Roman" charset="0"/>
                </a:rPr>
                <a:t>6</a:t>
              </a:r>
              <a:r>
                <a:rPr kumimoji="1" lang="zh-CN" altLang="en-US" sz="1800" dirty="0">
                  <a:solidFill>
                    <a:srgbClr val="C00000"/>
                  </a:solidFill>
                  <a:latin typeface="SimHei" charset="0"/>
                  <a:ea typeface="SimHei" charset="0"/>
                  <a:cs typeface="SimHei" charset="0"/>
                </a:rPr>
                <a:t>项</a:t>
              </a:r>
              <a:r>
                <a:rPr kumimoji="1" lang="zh-CN" altLang="en-US" sz="1800" dirty="0">
                  <a:solidFill>
                    <a:schemeClr val="tx1"/>
                  </a:solidFill>
                  <a:latin typeface="SimHei" charset="0"/>
                  <a:ea typeface="SimHei" charset="0"/>
                  <a:cs typeface="SimHei" charset="0"/>
                </a:rPr>
                <a:t>关于科技情报分析</a:t>
              </a:r>
              <a:r>
                <a:rPr kumimoji="1" lang="en-US" altLang="zh-CN" sz="1800" dirty="0">
                  <a:solidFill>
                    <a:schemeClr val="tx1"/>
                  </a:solidFill>
                  <a:latin typeface="SimHei" charset="0"/>
                  <a:ea typeface="SimHei" charset="0"/>
                  <a:cs typeface="SimHei" charset="0"/>
                </a:rPr>
                <a:t>,</a:t>
              </a:r>
              <a:r>
                <a:rPr kumimoji="1" lang="zh-CN" altLang="en-US" sz="1800" dirty="0">
                  <a:solidFill>
                    <a:schemeClr val="tx1"/>
                  </a:solidFill>
                  <a:latin typeface="SimHei" charset="0"/>
                  <a:ea typeface="SimHei" charset="0"/>
                  <a:cs typeface="SimHei" charset="0"/>
                </a:rPr>
                <a:t>共</a:t>
              </a:r>
              <a:r>
                <a:rPr kumimoji="1" lang="en-US" altLang="zh-CN" sz="1800" dirty="0">
                  <a:solidFill>
                    <a:srgbClr val="C00000"/>
                  </a:solidFill>
                  <a:latin typeface="SimHei" charset="0"/>
                  <a:ea typeface="SimHei" charset="0"/>
                  <a:cs typeface="SimHei" charset="0"/>
                </a:rPr>
                <a:t>21</a:t>
              </a:r>
              <a:r>
                <a:rPr kumimoji="1" lang="zh-CN" altLang="en-US" sz="1800" dirty="0">
                  <a:solidFill>
                    <a:srgbClr val="C00000"/>
                  </a:solidFill>
                  <a:latin typeface="SimHei" charset="0"/>
                  <a:ea typeface="SimHei" charset="0"/>
                  <a:cs typeface="SimHei" charset="0"/>
                </a:rPr>
                <a:t>项</a:t>
              </a:r>
              <a:r>
                <a:rPr kumimoji="1" lang="zh-CN" altLang="en-US" sz="1800" dirty="0">
                  <a:solidFill>
                    <a:schemeClr val="tx1"/>
                  </a:solidFill>
                  <a:latin typeface="SimHei" charset="0"/>
                  <a:ea typeface="SimHei" charset="0"/>
                  <a:cs typeface="SimHei" charset="0"/>
                </a:rPr>
                <a:t>学科领域项目</a:t>
              </a:r>
              <a:r>
                <a:rPr kumimoji="1" lang="en-US" altLang="zh-CN" sz="1800" dirty="0">
                  <a:solidFill>
                    <a:schemeClr val="tx1"/>
                  </a:solidFill>
                  <a:latin typeface="SimHei" charset="-122"/>
                  <a:ea typeface="SimHei" charset="-122"/>
                  <a:cs typeface="SimHei" charset="-122"/>
                </a:rPr>
                <a:t>)</a:t>
              </a:r>
            </a:p>
          </p:txBody>
        </p:sp>
        <p:sp>
          <p:nvSpPr>
            <p:cNvPr id="20" name="Rectangle 19"/>
            <p:cNvSpPr/>
            <p:nvPr/>
          </p:nvSpPr>
          <p:spPr bwMode="auto">
            <a:xfrm>
              <a:off x="5178868" y="5026159"/>
              <a:ext cx="3710302" cy="926280"/>
            </a:xfrm>
            <a:prstGeom prst="rect">
              <a:avLst/>
            </a:prstGeom>
            <a:noFill/>
            <a:ln w="12700" cap="flat" cmpd="sng" algn="ctr">
              <a:solidFill>
                <a:srgbClr val="194F8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1" lang="zh-CN" altLang="en-US" sz="1800" dirty="0">
                  <a:solidFill>
                    <a:schemeClr val="tx1"/>
                  </a:solidFill>
                  <a:latin typeface="SimHei" charset="-122"/>
                  <a:ea typeface="SimHei" charset="-122"/>
                  <a:cs typeface="SimHei" charset="-122"/>
                </a:rPr>
                <a:t>今年截止目前为止的</a:t>
              </a:r>
              <a:r>
                <a:rPr kumimoji="1" lang="en-US" altLang="zh-CN" sz="1800" dirty="0">
                  <a:solidFill>
                    <a:schemeClr val="tx1"/>
                  </a:solidFill>
                  <a:latin typeface="Times New Roman" charset="0"/>
                  <a:ea typeface="Times New Roman" charset="0"/>
                  <a:cs typeface="Times New Roman" charset="0"/>
                </a:rPr>
                <a:t>Nature</a:t>
              </a:r>
              <a:r>
                <a:rPr kumimoji="1" lang="zh-CN" altLang="en-US" sz="1800" dirty="0">
                  <a:solidFill>
                    <a:schemeClr val="tx1"/>
                  </a:solidFill>
                  <a:latin typeface="SimHei" charset="-122"/>
                  <a:ea typeface="SimHei" charset="-122"/>
                  <a:cs typeface="SimHei" charset="-122"/>
                </a:rPr>
                <a:t>和</a:t>
              </a:r>
              <a:r>
                <a:rPr kumimoji="1" lang="en-US" altLang="zh-CN" sz="1800" dirty="0">
                  <a:solidFill>
                    <a:schemeClr val="tx1"/>
                  </a:solidFill>
                  <a:latin typeface="Times New Roman" charset="0"/>
                  <a:ea typeface="Times New Roman" charset="0"/>
                  <a:cs typeface="Times New Roman" charset="0"/>
                </a:rPr>
                <a:t>Science</a:t>
              </a:r>
              <a:r>
                <a:rPr kumimoji="1" lang="zh-CN" altLang="en-US" sz="1800" dirty="0">
                  <a:solidFill>
                    <a:schemeClr val="tx1"/>
                  </a:solidFill>
                  <a:latin typeface="SimHei" charset="-122"/>
                  <a:ea typeface="SimHei" charset="-122"/>
                  <a:cs typeface="SimHei" charset="-122"/>
                </a:rPr>
                <a:t>杂志中已有</a:t>
              </a:r>
              <a:r>
                <a:rPr kumimoji="1" lang="en-US" altLang="zh-CN" sz="1800" dirty="0">
                  <a:solidFill>
                    <a:srgbClr val="C00000"/>
                  </a:solidFill>
                  <a:latin typeface="Times New Roman" charset="0"/>
                  <a:ea typeface="Times New Roman" charset="0"/>
                  <a:cs typeface="Times New Roman" charset="0"/>
                </a:rPr>
                <a:t>23</a:t>
              </a:r>
              <a:r>
                <a:rPr kumimoji="1" lang="zh-CN" altLang="en-US" sz="1800" dirty="0">
                  <a:solidFill>
                    <a:srgbClr val="C00000"/>
                  </a:solidFill>
                  <a:latin typeface="SimHei" charset="-122"/>
                  <a:ea typeface="SimHei" charset="-122"/>
                  <a:cs typeface="SimHei" charset="-122"/>
                </a:rPr>
                <a:t>篇</a:t>
              </a:r>
              <a:r>
                <a:rPr kumimoji="1" lang="zh-CN" altLang="en-US" sz="1800" dirty="0">
                  <a:solidFill>
                    <a:schemeClr val="tx1"/>
                  </a:solidFill>
                  <a:latin typeface="SimHei" charset="-122"/>
                  <a:ea typeface="SimHei" charset="-122"/>
                  <a:cs typeface="SimHei" charset="-122"/>
                </a:rPr>
                <a:t>关于科技大数据挖掘的论文</a:t>
              </a:r>
            </a:p>
          </p:txBody>
        </p:sp>
        <p:sp>
          <p:nvSpPr>
            <p:cNvPr id="21" name="Rectangle 20"/>
            <p:cNvSpPr/>
            <p:nvPr/>
          </p:nvSpPr>
          <p:spPr bwMode="auto">
            <a:xfrm>
              <a:off x="5178868" y="6338907"/>
              <a:ext cx="3710302" cy="693652"/>
            </a:xfrm>
            <a:prstGeom prst="rect">
              <a:avLst/>
            </a:prstGeom>
            <a:noFill/>
            <a:ln w="12700" cap="flat" cmpd="sng" algn="ctr">
              <a:solidFill>
                <a:srgbClr val="194F8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1" lang="zh-CN" altLang="en-US" sz="1800" dirty="0">
                  <a:solidFill>
                    <a:schemeClr val="tx1"/>
                  </a:solidFill>
                  <a:latin typeface="SimHei" charset="-122"/>
                  <a:ea typeface="SimHei" charset="-122"/>
                  <a:cs typeface="SimHei" charset="-122"/>
                </a:rPr>
                <a:t>多个顶尖学术研究机构</a:t>
              </a:r>
              <a:r>
                <a:rPr kumimoji="1" lang="en-US" altLang="zh-CN" sz="1800" dirty="0">
                  <a:solidFill>
                    <a:schemeClr val="tx1"/>
                  </a:solidFill>
                  <a:latin typeface="SimHei" charset="-122"/>
                  <a:ea typeface="SimHei" charset="-122"/>
                  <a:cs typeface="SimHei" charset="-122"/>
                </a:rPr>
                <a:t>(</a:t>
              </a:r>
              <a:r>
                <a:rPr kumimoji="1" lang="en-US" altLang="zh-CN" sz="1800" dirty="0">
                  <a:solidFill>
                    <a:schemeClr val="tx1"/>
                  </a:solidFill>
                  <a:latin typeface="Times New Roman" charset="0"/>
                  <a:ea typeface="Times New Roman" charset="0"/>
                  <a:cs typeface="Times New Roman" charset="0"/>
                </a:rPr>
                <a:t>MIT</a:t>
              </a:r>
              <a:r>
                <a:rPr kumimoji="1" lang="en-US" altLang="zh-CN" sz="1800" dirty="0">
                  <a:solidFill>
                    <a:schemeClr val="tx1"/>
                  </a:solidFill>
                  <a:latin typeface="SimHei" charset="-122"/>
                  <a:ea typeface="SimHei" charset="-122"/>
                  <a:cs typeface="SimHei" charset="-122"/>
                </a:rPr>
                <a:t>,</a:t>
              </a:r>
              <a:r>
                <a:rPr kumimoji="1" lang="zh-CN" altLang="en-US" sz="1800" dirty="0">
                  <a:solidFill>
                    <a:schemeClr val="tx1"/>
                  </a:solidFill>
                  <a:latin typeface="SimHei" charset="-122"/>
                  <a:ea typeface="SimHei" charset="-122"/>
                  <a:cs typeface="SimHei" charset="-122"/>
                </a:rPr>
                <a:t>哈佛</a:t>
              </a:r>
              <a:r>
                <a:rPr kumimoji="1" lang="en-US" altLang="zh-CN" sz="1800" dirty="0">
                  <a:solidFill>
                    <a:schemeClr val="tx1"/>
                  </a:solidFill>
                  <a:latin typeface="SimHei" charset="-122"/>
                  <a:ea typeface="SimHei" charset="-122"/>
                  <a:cs typeface="SimHei" charset="-122"/>
                </a:rPr>
                <a:t>,</a:t>
              </a:r>
              <a:r>
                <a:rPr kumimoji="1" lang="zh-CN" altLang="en-US" sz="1800" dirty="0">
                  <a:solidFill>
                    <a:schemeClr val="tx1"/>
                  </a:solidFill>
                  <a:latin typeface="SimHei" charset="-122"/>
                  <a:ea typeface="SimHei" charset="-122"/>
                  <a:cs typeface="SimHei" charset="-122"/>
                </a:rPr>
                <a:t>康奈尔</a:t>
              </a:r>
              <a:r>
                <a:rPr kumimoji="1" lang="en-US" altLang="zh-CN" sz="1800" dirty="0">
                  <a:solidFill>
                    <a:schemeClr val="tx1"/>
                  </a:solidFill>
                  <a:latin typeface="SimHei" charset="-122"/>
                  <a:ea typeface="SimHei" charset="-122"/>
                  <a:cs typeface="SimHei" charset="-122"/>
                </a:rPr>
                <a:t>,</a:t>
              </a:r>
              <a:r>
                <a:rPr kumimoji="1" lang="zh-CN" altLang="en-US" sz="1800" dirty="0">
                  <a:solidFill>
                    <a:schemeClr val="tx1"/>
                  </a:solidFill>
                  <a:latin typeface="SimHei" charset="-122"/>
                  <a:ea typeface="SimHei" charset="-122"/>
                  <a:cs typeface="SimHei" charset="-122"/>
                </a:rPr>
                <a:t>芝加哥等</a:t>
              </a:r>
              <a:r>
                <a:rPr kumimoji="1" lang="en-US" altLang="zh-CN" sz="1800" dirty="0">
                  <a:solidFill>
                    <a:schemeClr val="tx1"/>
                  </a:solidFill>
                  <a:latin typeface="SimHei" charset="-122"/>
                  <a:ea typeface="SimHei" charset="-122"/>
                  <a:cs typeface="SimHei" charset="-122"/>
                </a:rPr>
                <a:t>)</a:t>
              </a:r>
              <a:r>
                <a:rPr kumimoji="1" lang="zh-CN" altLang="en-US" sz="1800" dirty="0">
                  <a:solidFill>
                    <a:schemeClr val="tx1"/>
                  </a:solidFill>
                  <a:latin typeface="SimHei" charset="-122"/>
                  <a:ea typeface="SimHei" charset="-122"/>
                  <a:cs typeface="SimHei" charset="-122"/>
                </a:rPr>
                <a:t>建立相关团队</a:t>
              </a:r>
            </a:p>
          </p:txBody>
        </p:sp>
      </p:grpSp>
      <p:pic>
        <p:nvPicPr>
          <p:cNvPr id="22" name="Picture 21"/>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949033" y="1452878"/>
            <a:ext cx="356630" cy="356630"/>
          </a:xfrm>
          <a:prstGeom prst="rect">
            <a:avLst/>
          </a:prstGeom>
        </p:spPr>
      </p:pic>
      <p:pic>
        <p:nvPicPr>
          <p:cNvPr id="23" name="Picture 2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054277" y="3832349"/>
            <a:ext cx="1163022" cy="255600"/>
          </a:xfrm>
          <a:prstGeom prst="rect">
            <a:avLst/>
          </a:prstGeom>
        </p:spPr>
      </p:pic>
      <p:pic>
        <p:nvPicPr>
          <p:cNvPr id="24" name="Picture 23"/>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902152" y="3832349"/>
            <a:ext cx="1080120" cy="254389"/>
          </a:xfrm>
          <a:prstGeom prst="rect">
            <a:avLst/>
          </a:prstGeom>
        </p:spPr>
      </p:pic>
      <p:pic>
        <p:nvPicPr>
          <p:cNvPr id="25" name="Picture 24"/>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405025" y="1455343"/>
            <a:ext cx="361222" cy="361222"/>
          </a:xfrm>
          <a:prstGeom prst="rect">
            <a:avLst/>
          </a:prstGeom>
        </p:spPr>
      </p:pic>
      <p:pic>
        <p:nvPicPr>
          <p:cNvPr id="26" name="Picture 25"/>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02151" y="2680221"/>
            <a:ext cx="720080" cy="255629"/>
          </a:xfrm>
          <a:prstGeom prst="rect">
            <a:avLst/>
          </a:prstGeom>
        </p:spPr>
      </p:pic>
    </p:spTree>
    <p:extLst>
      <p:ext uri="{BB962C8B-B14F-4D97-AF65-F5344CB8AC3E}">
        <p14:creationId xmlns:p14="http://schemas.microsoft.com/office/powerpoint/2010/main" val="356956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22" presetClass="entr" presetSubtype="8"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22" presetClass="entr" presetSubtype="8"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2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22" presetClass="entr" presetSubtype="8"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err="1">
                <a:solidFill>
                  <a:srgbClr val="C00000"/>
                </a:solidFill>
              </a:rPr>
              <a:t>AMiner.cn</a:t>
            </a:r>
            <a:r>
              <a:rPr lang="en-US" altLang="zh-CN" dirty="0">
                <a:latin typeface="SimHei" charset="-122"/>
                <a:ea typeface="SimHei" charset="-122"/>
                <a:cs typeface="SimHei" charset="-122"/>
              </a:rPr>
              <a:t>: </a:t>
            </a:r>
            <a:r>
              <a:rPr lang="ja-JP" altLang="en-US">
                <a:latin typeface="SimHei" charset="-122"/>
                <a:ea typeface="SimHei" charset="-122"/>
                <a:cs typeface="SimHei" charset="-122"/>
              </a:rPr>
              <a:t>深度</a:t>
            </a:r>
            <a:r>
              <a:rPr lang="zh-CN" altLang="en-US" dirty="0">
                <a:latin typeface="SimHei" charset="-122"/>
                <a:ea typeface="SimHei" charset="-122"/>
                <a:cs typeface="SimHei" charset="-122"/>
              </a:rPr>
              <a:t>科技</a:t>
            </a:r>
            <a:r>
              <a:rPr lang="ja-JP" altLang="en-US">
                <a:latin typeface="SimHei" charset="-122"/>
                <a:ea typeface="SimHei" charset="-122"/>
                <a:cs typeface="SimHei" charset="-122"/>
              </a:rPr>
              <a:t>情报分析</a:t>
            </a:r>
            <a:endParaRPr lang="en-US" dirty="0">
              <a:latin typeface="SimHei" charset="-122"/>
              <a:ea typeface="SimHei" charset="-122"/>
              <a:cs typeface="SimHei" charset="-122"/>
            </a:endParaRPr>
          </a:p>
        </p:txBody>
      </p:sp>
      <p:sp>
        <p:nvSpPr>
          <p:cNvPr id="4" name="Pentagon 3"/>
          <p:cNvSpPr/>
          <p:nvPr/>
        </p:nvSpPr>
        <p:spPr bwMode="auto">
          <a:xfrm>
            <a:off x="2527635" y="1619534"/>
            <a:ext cx="1095836" cy="714894"/>
          </a:xfrm>
          <a:prstGeom prst="homePlate">
            <a:avLst/>
          </a:prstGeom>
          <a:gradFill flip="none" rotWithShape="1">
            <a:gsLst>
              <a:gs pos="0">
                <a:schemeClr val="accent1">
                  <a:lumMod val="5000"/>
                  <a:lumOff val="95000"/>
                </a:schemeClr>
              </a:gs>
              <a:gs pos="74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5" name="Rectangle 4"/>
          <p:cNvSpPr/>
          <p:nvPr/>
        </p:nvSpPr>
        <p:spPr bwMode="auto">
          <a:xfrm>
            <a:off x="2470057" y="1619534"/>
            <a:ext cx="780168" cy="64839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000" dirty="0">
                <a:latin typeface="SimHei" charset="-122"/>
                <a:ea typeface="SimHei" charset="-122"/>
                <a:cs typeface="SimHei" charset="-122"/>
              </a:rPr>
              <a:t>关联</a:t>
            </a:r>
            <a:r>
              <a:rPr kumimoji="1" lang="zh-CN" altLang="en-US" sz="2000" dirty="0">
                <a:solidFill>
                  <a:schemeClr val="tx1"/>
                </a:solidFill>
                <a:latin typeface="SimHei" charset="-122"/>
                <a:ea typeface="SimHei" charset="-122"/>
                <a:cs typeface="SimHei" charset="-122"/>
              </a:rPr>
              <a:t>挖掘</a:t>
            </a:r>
            <a:endParaRPr kumimoji="1" lang="en-US" sz="2000" b="0" i="0" u="none" strike="noStrike" cap="none" normalizeH="0" baseline="0" dirty="0">
              <a:ln>
                <a:noFill/>
              </a:ln>
              <a:solidFill>
                <a:schemeClr val="tx1"/>
              </a:solidFill>
              <a:effectLst/>
              <a:latin typeface="SimHei" charset="-122"/>
              <a:ea typeface="SimHei" charset="-122"/>
              <a:cs typeface="SimHei" charset="-122"/>
            </a:endParaRPr>
          </a:p>
        </p:txBody>
      </p:sp>
      <p:sp>
        <p:nvSpPr>
          <p:cNvPr id="6" name="Pentagon 5"/>
          <p:cNvSpPr/>
          <p:nvPr/>
        </p:nvSpPr>
        <p:spPr bwMode="auto">
          <a:xfrm>
            <a:off x="6034174" y="1619534"/>
            <a:ext cx="1095836" cy="714894"/>
          </a:xfrm>
          <a:prstGeom prst="homePlat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7" name="Rounded Rectangle 6"/>
          <p:cNvSpPr/>
          <p:nvPr/>
        </p:nvSpPr>
        <p:spPr bwMode="auto">
          <a:xfrm>
            <a:off x="215739" y="1528093"/>
            <a:ext cx="2206664" cy="853507"/>
          </a:xfrm>
          <a:prstGeom prst="roundRect">
            <a:avLst>
              <a:gd name="adj" fmla="val 50000"/>
            </a:avLst>
          </a:prstGeom>
          <a:solidFill>
            <a:srgbClr val="356AED"/>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a:ln>
                  <a:noFill/>
                </a:ln>
                <a:solidFill>
                  <a:srgbClr val="FFC94D"/>
                </a:solidFill>
                <a:effectLst/>
                <a:latin typeface="SimHei" charset="-122"/>
                <a:ea typeface="SimHei" charset="-122"/>
                <a:cs typeface="SimHei" charset="-122"/>
              </a:rPr>
              <a:t>知识获取</a:t>
            </a:r>
            <a:endParaRPr kumimoji="1" lang="en-US" altLang="zh-CN" sz="2400" b="1" i="0" u="none" strike="noStrike" cap="none" normalizeH="0" baseline="0" dirty="0">
              <a:ln>
                <a:noFill/>
              </a:ln>
              <a:solidFill>
                <a:srgbClr val="FFC94D"/>
              </a:solidFill>
              <a:effectLst/>
              <a:latin typeface="SimHei" charset="-122"/>
              <a:ea typeface="SimHei" charset="-122"/>
              <a:cs typeface="SimHei"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zh-CN" altLang="en-US" sz="1800" dirty="0">
                <a:solidFill>
                  <a:schemeClr val="bg1"/>
                </a:solidFill>
                <a:latin typeface="SimHei" charset="-122"/>
                <a:ea typeface="SimHei" charset="-122"/>
                <a:cs typeface="SimHei" charset="-122"/>
              </a:rPr>
              <a:t>科技知识图谱构建</a:t>
            </a:r>
            <a:endParaRPr kumimoji="1" lang="en-US" sz="1800" b="0" i="0" u="none" strike="noStrike" cap="none" normalizeH="0" baseline="0" dirty="0">
              <a:ln>
                <a:noFill/>
              </a:ln>
              <a:solidFill>
                <a:schemeClr val="bg1"/>
              </a:solidFill>
              <a:effectLst/>
              <a:latin typeface="SimHei" charset="-122"/>
              <a:ea typeface="SimHei" charset="-122"/>
              <a:cs typeface="SimHei" charset="-122"/>
            </a:endParaRPr>
          </a:p>
        </p:txBody>
      </p:sp>
      <p:sp>
        <p:nvSpPr>
          <p:cNvPr id="8" name="Rounded Rectangle 7"/>
          <p:cNvSpPr/>
          <p:nvPr/>
        </p:nvSpPr>
        <p:spPr bwMode="auto">
          <a:xfrm>
            <a:off x="3719809" y="1528095"/>
            <a:ext cx="2206664" cy="853507"/>
          </a:xfrm>
          <a:prstGeom prst="roundRect">
            <a:avLst>
              <a:gd name="adj" fmla="val 50000"/>
            </a:avLst>
          </a:prstGeom>
          <a:solidFill>
            <a:schemeClr val="bg1"/>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r>
              <a:rPr kumimoji="1" lang="zh-CN" altLang="en-US" sz="2400" b="1" dirty="0">
                <a:solidFill>
                  <a:schemeClr val="bg1">
                    <a:lumMod val="50000"/>
                  </a:schemeClr>
                </a:solidFill>
                <a:latin typeface="SimHei" charset="-122"/>
                <a:ea typeface="SimHei" charset="-122"/>
                <a:cs typeface="SimHei" charset="-122"/>
              </a:rPr>
              <a:t>隐含关联</a:t>
            </a:r>
            <a:endParaRPr kumimoji="1" lang="en-US" altLang="zh-CN" sz="2400" b="1" dirty="0">
              <a:solidFill>
                <a:schemeClr val="bg1">
                  <a:lumMod val="50000"/>
                </a:schemeClr>
              </a:solidFill>
              <a:latin typeface="SimHei" charset="-122"/>
              <a:ea typeface="SimHei" charset="-122"/>
              <a:cs typeface="SimHei" charset="-122"/>
            </a:endParaRPr>
          </a:p>
          <a:p>
            <a:pPr algn="ctr"/>
            <a:r>
              <a:rPr kumimoji="1" lang="zh-CN" altLang="en-US" sz="1800" dirty="0">
                <a:solidFill>
                  <a:schemeClr val="tx1"/>
                </a:solidFill>
                <a:latin typeface="SimHei" charset="-122"/>
                <a:ea typeface="SimHei" charset="-122"/>
                <a:cs typeface="SimHei" charset="-122"/>
              </a:rPr>
              <a:t>知识到情报挖掘</a:t>
            </a:r>
            <a:endParaRPr kumimoji="1" lang="en-US" sz="1800" dirty="0">
              <a:solidFill>
                <a:schemeClr val="tx1"/>
              </a:solidFill>
              <a:latin typeface="SimHei" charset="-122"/>
              <a:ea typeface="SimHei" charset="-122"/>
              <a:cs typeface="SimHei" charset="-122"/>
            </a:endParaRPr>
          </a:p>
        </p:txBody>
      </p:sp>
      <p:sp>
        <p:nvSpPr>
          <p:cNvPr id="9" name="Rounded Rectangle 8"/>
          <p:cNvSpPr/>
          <p:nvPr/>
        </p:nvSpPr>
        <p:spPr bwMode="auto">
          <a:xfrm>
            <a:off x="7223879" y="1528095"/>
            <a:ext cx="2206664" cy="853507"/>
          </a:xfrm>
          <a:prstGeom prst="roundRect">
            <a:avLst>
              <a:gd name="adj" fmla="val 50000"/>
            </a:avLst>
          </a:prstGeom>
          <a:solidFill>
            <a:schemeClr val="bg1"/>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r>
              <a:rPr kumimoji="1" lang="zh-CN" altLang="en-US" sz="2400" b="1" dirty="0">
                <a:solidFill>
                  <a:schemeClr val="bg1">
                    <a:lumMod val="50000"/>
                  </a:schemeClr>
                </a:solidFill>
                <a:latin typeface="SimHei" charset="-122"/>
                <a:ea typeface="SimHei" charset="-122"/>
                <a:cs typeface="SimHei" charset="-122"/>
              </a:rPr>
              <a:t>语义匹配</a:t>
            </a:r>
            <a:endParaRPr kumimoji="1" lang="en-US" altLang="zh-CN" sz="2400" b="1" dirty="0">
              <a:solidFill>
                <a:schemeClr val="bg1">
                  <a:lumMod val="50000"/>
                </a:schemeClr>
              </a:solidFill>
              <a:latin typeface="SimHei" charset="-122"/>
              <a:ea typeface="SimHei" charset="-122"/>
              <a:cs typeface="SimHei" charset="-122"/>
            </a:endParaRPr>
          </a:p>
          <a:p>
            <a:pPr algn="ctr"/>
            <a:r>
              <a:rPr kumimoji="1" lang="zh-CN" altLang="en-US" sz="1800" dirty="0">
                <a:solidFill>
                  <a:schemeClr val="tx1"/>
                </a:solidFill>
                <a:latin typeface="SimHei" charset="-122"/>
                <a:ea typeface="SimHei" charset="-122"/>
                <a:cs typeface="SimHei" charset="-122"/>
              </a:rPr>
              <a:t>情报到智能服务</a:t>
            </a:r>
            <a:endParaRPr kumimoji="1" lang="en-US" sz="1800" dirty="0">
              <a:solidFill>
                <a:schemeClr val="tx1"/>
              </a:solidFill>
              <a:latin typeface="SimHei" charset="-122"/>
              <a:ea typeface="SimHei" charset="-122"/>
              <a:cs typeface="SimHei" charset="-122"/>
            </a:endParaRPr>
          </a:p>
        </p:txBody>
      </p:sp>
      <p:sp>
        <p:nvSpPr>
          <p:cNvPr id="10" name="Rectangle 9"/>
          <p:cNvSpPr/>
          <p:nvPr/>
        </p:nvSpPr>
        <p:spPr bwMode="auto">
          <a:xfrm>
            <a:off x="6007178" y="1630651"/>
            <a:ext cx="780168" cy="64839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CN" altLang="en-US" sz="2000" b="0" i="0" u="none" strike="noStrike" cap="none" normalizeH="0" baseline="0" dirty="0">
                <a:ln>
                  <a:noFill/>
                </a:ln>
                <a:solidFill>
                  <a:schemeClr val="tx1"/>
                </a:solidFill>
                <a:effectLst/>
                <a:latin typeface="SimHei" charset="-122"/>
                <a:ea typeface="SimHei" charset="-122"/>
                <a:cs typeface="SimHei" charset="-122"/>
              </a:rPr>
              <a:t>快速算法</a:t>
            </a:r>
            <a:endParaRPr kumimoji="1" lang="en-US" sz="2000" b="0" i="0" u="none" strike="noStrike" cap="none" normalizeH="0" baseline="0" dirty="0">
              <a:ln>
                <a:noFill/>
              </a:ln>
              <a:solidFill>
                <a:schemeClr val="tx1"/>
              </a:solidFill>
              <a:effectLst/>
              <a:latin typeface="SimHei" charset="-122"/>
              <a:ea typeface="SimHei" charset="-122"/>
              <a:cs typeface="SimHei" charset="-122"/>
            </a:endParaRPr>
          </a:p>
        </p:txBody>
      </p:sp>
      <p:sp>
        <p:nvSpPr>
          <p:cNvPr id="11" name="Rectangle 10"/>
          <p:cNvSpPr/>
          <p:nvPr/>
        </p:nvSpPr>
        <p:spPr>
          <a:xfrm>
            <a:off x="1653679" y="2845204"/>
            <a:ext cx="6480720" cy="3651441"/>
          </a:xfrm>
          <a:prstGeom prst="rect">
            <a:avLst/>
          </a:prstGeom>
          <a:noFill/>
          <a:ln w="19050">
            <a:solidFill>
              <a:srgbClr val="194F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bwMode="auto">
          <a:xfrm>
            <a:off x="3716121" y="1528093"/>
            <a:ext cx="2206664" cy="853507"/>
          </a:xfrm>
          <a:prstGeom prst="roundRect">
            <a:avLst>
              <a:gd name="adj" fmla="val 50000"/>
            </a:avLst>
          </a:prstGeom>
          <a:solidFill>
            <a:srgbClr val="356AED"/>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r>
              <a:rPr kumimoji="1" lang="zh-CN" altLang="en-US" sz="2400" b="1" dirty="0">
                <a:solidFill>
                  <a:srgbClr val="FFC94D"/>
                </a:solidFill>
                <a:latin typeface="SimHei" charset="-122"/>
                <a:ea typeface="SimHei" charset="-122"/>
                <a:cs typeface="SimHei" charset="-122"/>
              </a:rPr>
              <a:t>隐含关联</a:t>
            </a:r>
            <a:endParaRPr kumimoji="1" lang="en-US" altLang="zh-CN" sz="2400" b="1" dirty="0">
              <a:solidFill>
                <a:srgbClr val="FFC94D"/>
              </a:solidFill>
              <a:latin typeface="SimHei" charset="-122"/>
              <a:ea typeface="SimHei" charset="-122"/>
              <a:cs typeface="SimHei" charset="-122"/>
            </a:endParaRPr>
          </a:p>
          <a:p>
            <a:pPr algn="ctr"/>
            <a:r>
              <a:rPr kumimoji="1" lang="zh-CN" altLang="en-US" sz="1800" dirty="0">
                <a:solidFill>
                  <a:schemeClr val="bg1"/>
                </a:solidFill>
                <a:latin typeface="SimHei" charset="-122"/>
                <a:ea typeface="SimHei" charset="-122"/>
                <a:cs typeface="SimHei" charset="-122"/>
              </a:rPr>
              <a:t>知识到隐含推理</a:t>
            </a:r>
            <a:endParaRPr kumimoji="1" lang="en-US" sz="1800" dirty="0">
              <a:solidFill>
                <a:schemeClr val="bg1"/>
              </a:solidFill>
              <a:latin typeface="SimHei" charset="-122"/>
              <a:ea typeface="SimHei" charset="-122"/>
              <a:cs typeface="SimHei" charset="-122"/>
            </a:endParaRPr>
          </a:p>
        </p:txBody>
      </p:sp>
      <p:sp>
        <p:nvSpPr>
          <p:cNvPr id="13" name="Rounded Rectangle 12"/>
          <p:cNvSpPr/>
          <p:nvPr/>
        </p:nvSpPr>
        <p:spPr bwMode="auto">
          <a:xfrm>
            <a:off x="213519" y="1528093"/>
            <a:ext cx="2206664" cy="853507"/>
          </a:xfrm>
          <a:prstGeom prst="roundRect">
            <a:avLst>
              <a:gd name="adj" fmla="val 50000"/>
            </a:avLst>
          </a:prstGeom>
          <a:solidFill>
            <a:schemeClr val="bg1"/>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zh-CN" altLang="en-US" sz="2400" b="1" i="0" u="none" strike="noStrike" cap="none" normalizeH="0" baseline="0" dirty="0">
                <a:ln>
                  <a:noFill/>
                </a:ln>
                <a:solidFill>
                  <a:schemeClr val="bg1">
                    <a:lumMod val="50000"/>
                  </a:schemeClr>
                </a:solidFill>
                <a:effectLst/>
                <a:latin typeface="SimHei" charset="-122"/>
                <a:ea typeface="SimHei" charset="-122"/>
                <a:cs typeface="SimHei" charset="-122"/>
              </a:rPr>
              <a:t>知识获取</a:t>
            </a:r>
            <a:endParaRPr kumimoji="1" lang="en-US" altLang="zh-CN" sz="2400" b="1" i="0" u="none" strike="noStrike" cap="none" normalizeH="0" baseline="0" dirty="0">
              <a:ln>
                <a:noFill/>
              </a:ln>
              <a:solidFill>
                <a:schemeClr val="bg1">
                  <a:lumMod val="50000"/>
                </a:schemeClr>
              </a:solidFill>
              <a:effectLst/>
              <a:latin typeface="SimHei" charset="-122"/>
              <a:ea typeface="SimHei" charset="-122"/>
              <a:cs typeface="SimHei" charset="-122"/>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zh-CN" altLang="en-US" sz="1800" dirty="0">
                <a:solidFill>
                  <a:schemeClr val="tx1"/>
                </a:solidFill>
                <a:latin typeface="SimHei" charset="-122"/>
                <a:ea typeface="SimHei" charset="-122"/>
                <a:cs typeface="SimHei" charset="-122"/>
              </a:rPr>
              <a:t>科技知识图谱构建</a:t>
            </a:r>
            <a:endParaRPr kumimoji="1" lang="en-US" sz="1800" b="0" i="0" u="none" strike="noStrike" cap="none" normalizeH="0" baseline="0" dirty="0">
              <a:ln>
                <a:noFill/>
              </a:ln>
              <a:solidFill>
                <a:schemeClr val="tx1"/>
              </a:solidFill>
              <a:effectLst/>
              <a:latin typeface="SimHei" charset="-122"/>
              <a:ea typeface="SimHei" charset="-122"/>
              <a:cs typeface="SimHei" charset="-122"/>
            </a:endParaRPr>
          </a:p>
        </p:txBody>
      </p:sp>
      <p:sp>
        <p:nvSpPr>
          <p:cNvPr id="14" name="Rounded Rectangle 13"/>
          <p:cNvSpPr/>
          <p:nvPr/>
        </p:nvSpPr>
        <p:spPr bwMode="auto">
          <a:xfrm>
            <a:off x="7223879" y="1528093"/>
            <a:ext cx="2206664" cy="853507"/>
          </a:xfrm>
          <a:prstGeom prst="roundRect">
            <a:avLst>
              <a:gd name="adj" fmla="val 50000"/>
            </a:avLst>
          </a:prstGeom>
          <a:solidFill>
            <a:srgbClr val="356AED"/>
          </a:solidFill>
          <a:ln w="19050" cap="flat" cmpd="sng" algn="ctr">
            <a:solidFill>
              <a:srgbClr val="194F88"/>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r>
              <a:rPr kumimoji="1" lang="zh-CN" altLang="en-US" sz="2400" b="1" dirty="0">
                <a:solidFill>
                  <a:srgbClr val="FFC94D"/>
                </a:solidFill>
                <a:latin typeface="SimHei" charset="-122"/>
                <a:ea typeface="SimHei" charset="-122"/>
                <a:cs typeface="SimHei" charset="-122"/>
              </a:rPr>
              <a:t>语义匹配</a:t>
            </a:r>
            <a:endParaRPr kumimoji="1" lang="en-US" altLang="zh-CN" sz="2400" b="1" dirty="0">
              <a:solidFill>
                <a:srgbClr val="FFC94D"/>
              </a:solidFill>
              <a:latin typeface="SimHei" charset="-122"/>
              <a:ea typeface="SimHei" charset="-122"/>
              <a:cs typeface="SimHei" charset="-122"/>
            </a:endParaRPr>
          </a:p>
          <a:p>
            <a:pPr algn="ctr"/>
            <a:r>
              <a:rPr kumimoji="1" lang="zh-CN" altLang="en-US" sz="1800" dirty="0">
                <a:solidFill>
                  <a:schemeClr val="bg1"/>
                </a:solidFill>
                <a:latin typeface="SimHei" charset="-122"/>
                <a:ea typeface="SimHei" charset="-122"/>
                <a:cs typeface="SimHei" charset="-122"/>
              </a:rPr>
              <a:t>知识到智能服务</a:t>
            </a:r>
            <a:endParaRPr kumimoji="1" lang="en-US" sz="1800" dirty="0">
              <a:solidFill>
                <a:schemeClr val="bg1"/>
              </a:solidFill>
              <a:latin typeface="SimHei" charset="-122"/>
              <a:ea typeface="SimHei" charset="-122"/>
              <a:cs typeface="SimHei" charset="-122"/>
            </a:endParaRPr>
          </a:p>
        </p:txBody>
      </p:sp>
      <p:pic>
        <p:nvPicPr>
          <p:cNvPr id="15" name="国奖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25687" y="2878985"/>
            <a:ext cx="6328858" cy="3559786"/>
          </a:xfrm>
          <a:prstGeom prst="rect">
            <a:avLst/>
          </a:prstGeom>
        </p:spPr>
      </p:pic>
    </p:spTree>
    <p:extLst>
      <p:ext uri="{BB962C8B-B14F-4D97-AF65-F5344CB8AC3E}">
        <p14:creationId xmlns:p14="http://schemas.microsoft.com/office/powerpoint/2010/main" val="94364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40" fill="hold"/>
                                        <p:tgtEl>
                                          <p:spTgt spid="15"/>
                                        </p:tgtEl>
                                      </p:cBhvr>
                                    </p:cmd>
                                  </p:childTnLst>
                                </p:cTn>
                              </p:par>
                              <p:par>
                                <p:cTn id="7" presetID="6" presetClass="emph" presetSubtype="0" autoRev="1" fill="hold" grpId="0" nodeType="withEffect">
                                  <p:stCondLst>
                                    <p:cond delay="0"/>
                                  </p:stCondLst>
                                  <p:childTnLst>
                                    <p:animScale>
                                      <p:cBhvr>
                                        <p:cTn id="8" dur="500" fill="hold"/>
                                        <p:tgtEl>
                                          <p:spTgt spid="7"/>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par>
                          <p:cTn id="17" fill="hold">
                            <p:stCondLst>
                              <p:cond delay="0"/>
                            </p:stCondLst>
                            <p:childTnLst>
                              <p:par>
                                <p:cTn id="18" presetID="6" presetClass="emph" presetSubtype="0" autoRev="1" fill="hold" grpId="0" nodeType="afterEffect">
                                  <p:stCondLst>
                                    <p:cond delay="0"/>
                                  </p:stCondLst>
                                  <p:childTnLst>
                                    <p:animScale>
                                      <p:cBhvr>
                                        <p:cTn id="19" dur="500" fill="hold"/>
                                        <p:tgtEl>
                                          <p:spTgt spid="12"/>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hidden"/>
                                      </p:to>
                                    </p:set>
                                  </p:childTnLst>
                                </p:cTn>
                              </p:par>
                              <p:par>
                                <p:cTn id="24" presetID="1" presetClass="exit" presetSubtype="0" fill="hold" grpId="2" nodeType="withEffect">
                                  <p:stCondLst>
                                    <p:cond delay="0"/>
                                  </p:stCondLst>
                                  <p:childTnLst>
                                    <p:set>
                                      <p:cBhvr>
                                        <p:cTn id="25" dur="1" fill="hold">
                                          <p:stCondLst>
                                            <p:cond delay="0"/>
                                          </p:stCondLst>
                                        </p:cTn>
                                        <p:tgtEl>
                                          <p:spTgt spid="12"/>
                                        </p:tgtEl>
                                        <p:attrNameLst>
                                          <p:attrName>style.visibility</p:attrName>
                                        </p:attrNameLst>
                                      </p:cBhvr>
                                      <p:to>
                                        <p:strVal val="hidden"/>
                                      </p:to>
                                    </p:set>
                                  </p:childTnLst>
                                </p:cTn>
                              </p:par>
                              <p:par>
                                <p:cTn id="26" presetID="1" presetClass="entr" presetSubtype="0" fill="hold" grpId="1" nodeType="with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6" presetClass="emph" presetSubtype="0" autoRev="1" fill="hold" grpId="0" nodeType="withEffect">
                                  <p:stCondLst>
                                    <p:cond delay="0"/>
                                  </p:stCondLst>
                                  <p:childTnLst>
                                    <p:animScale>
                                      <p:cBhvr>
                                        <p:cTn id="31" dur="5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5"/>
                                        </p:tgtEl>
                                      </p:cBhvr>
                                    </p:cmd>
                                  </p:childTnLst>
                                </p:cTn>
                              </p:par>
                            </p:childTnLst>
                          </p:cTn>
                        </p:par>
                      </p:childTnLst>
                    </p:cTn>
                  </p:par>
                </p:childTnLst>
              </p:cTn>
              <p:nextCondLst>
                <p:cond evt="onClick" delay="0">
                  <p:tgtEl>
                    <p:spTgt spid="15"/>
                  </p:tgtEl>
                </p:cond>
              </p:nextCondLst>
            </p:seq>
            <p:video>
              <p:cMediaNode vol="80000">
                <p:cTn id="37" fill="hold" display="0">
                  <p:stCondLst>
                    <p:cond delay="indefinite"/>
                  </p:stCondLst>
                </p:cTn>
                <p:tgtEl>
                  <p:spTgt spid="15"/>
                </p:tgtEl>
              </p:cMediaNode>
            </p:video>
          </p:childTnLst>
        </p:cTn>
      </p:par>
    </p:tnLst>
    <p:bldLst>
      <p:bldP spid="7" grpId="0" animBg="1"/>
      <p:bldP spid="8" grpId="0" animBg="1"/>
      <p:bldP spid="8" grpId="1" animBg="1"/>
      <p:bldP spid="9" grpId="0" animBg="1"/>
      <p:bldP spid="12" grpId="0" animBg="1"/>
      <p:bldP spid="12" grpId="1" animBg="1"/>
      <p:bldP spid="12" grpId="2" animBg="1"/>
      <p:bldP spid="13" grpId="0" animBg="1"/>
      <p:bldP spid="14" grpId="0" animBg="1"/>
      <p:bldP spid="1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25" descr="extraction-sample.wmf"/>
          <p:cNvPicPr>
            <a:picLocks noChangeAspect="1"/>
          </p:cNvPicPr>
          <p:nvPr/>
        </p:nvPicPr>
        <p:blipFill>
          <a:blip r:embed="rId3" cstate="print"/>
          <a:srcRect/>
          <a:stretch>
            <a:fillRect/>
          </a:stretch>
        </p:blipFill>
        <p:spPr bwMode="auto">
          <a:xfrm>
            <a:off x="70807" y="1396039"/>
            <a:ext cx="3465075" cy="2421879"/>
          </a:xfrm>
          <a:prstGeom prst="rect">
            <a:avLst/>
          </a:prstGeom>
          <a:noFill/>
          <a:ln w="9525">
            <a:noFill/>
            <a:miter lim="800000"/>
            <a:headEnd/>
            <a:tailEnd/>
          </a:ln>
        </p:spPr>
      </p:pic>
      <p:sp>
        <p:nvSpPr>
          <p:cNvPr id="30" name="Rectangle 6"/>
          <p:cNvSpPr>
            <a:spLocks noChangeArrowheads="1"/>
          </p:cNvSpPr>
          <p:nvPr/>
        </p:nvSpPr>
        <p:spPr bwMode="auto">
          <a:xfrm>
            <a:off x="4848333" y="3183853"/>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a:latin typeface="SimHei" charset="0"/>
                <a:ea typeface="SimHei" charset="0"/>
                <a:cs typeface="SimHei" charset="0"/>
              </a:rPr>
              <a:t>聚类</a:t>
            </a:r>
            <a:endParaRPr lang="en-US" altLang="zh-CN" sz="1400" dirty="0">
              <a:latin typeface="SimHei" charset="0"/>
              <a:ea typeface="SimHei" charset="0"/>
              <a:cs typeface="SimHei" charset="0"/>
            </a:endParaRPr>
          </a:p>
        </p:txBody>
      </p:sp>
      <p:grpSp>
        <p:nvGrpSpPr>
          <p:cNvPr id="3" name="Group 2"/>
          <p:cNvGrpSpPr>
            <a:grpSpLocks noChangeAspect="1"/>
          </p:cNvGrpSpPr>
          <p:nvPr/>
        </p:nvGrpSpPr>
        <p:grpSpPr>
          <a:xfrm>
            <a:off x="4933159" y="1395858"/>
            <a:ext cx="3479407" cy="2293512"/>
            <a:chOff x="4916732" y="1395858"/>
            <a:chExt cx="3058852" cy="2016296"/>
          </a:xfrm>
        </p:grpSpPr>
        <p:grpSp>
          <p:nvGrpSpPr>
            <p:cNvPr id="15" name="Group 14"/>
            <p:cNvGrpSpPr/>
            <p:nvPr/>
          </p:nvGrpSpPr>
          <p:grpSpPr>
            <a:xfrm>
              <a:off x="4916732" y="1395858"/>
              <a:ext cx="2622659" cy="2016296"/>
              <a:chOff x="3802842" y="1654642"/>
              <a:chExt cx="2622659" cy="2016296"/>
            </a:xfrm>
          </p:grpSpPr>
          <p:sp>
            <p:nvSpPr>
              <p:cNvPr id="16" name="Oval 15"/>
              <p:cNvSpPr/>
              <p:nvPr/>
            </p:nvSpPr>
            <p:spPr>
              <a:xfrm>
                <a:off x="4759341" y="2693168"/>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7" name="Rectangle 6"/>
              <p:cNvSpPr>
                <a:spLocks noChangeArrowheads="1"/>
              </p:cNvSpPr>
              <p:nvPr/>
            </p:nvSpPr>
            <p:spPr bwMode="auto">
              <a:xfrm>
                <a:off x="4327374" y="2230416"/>
                <a:ext cx="678806"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data mining</a:t>
                </a:r>
              </a:p>
            </p:txBody>
          </p:sp>
          <p:sp>
            <p:nvSpPr>
              <p:cNvPr id="18" name="Oval 17"/>
              <p:cNvSpPr/>
              <p:nvPr/>
            </p:nvSpPr>
            <p:spPr>
              <a:xfrm>
                <a:off x="5133004" y="2045315"/>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9" name="Rectangle 6"/>
              <p:cNvSpPr>
                <a:spLocks noChangeArrowheads="1"/>
              </p:cNvSpPr>
              <p:nvPr/>
            </p:nvSpPr>
            <p:spPr bwMode="auto">
              <a:xfrm>
                <a:off x="4505693" y="1654642"/>
                <a:ext cx="1549550"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artificial intelligence</a:t>
                </a:r>
              </a:p>
            </p:txBody>
          </p:sp>
          <p:cxnSp>
            <p:nvCxnSpPr>
              <p:cNvPr id="20" name="Straight Connector 19"/>
              <p:cNvCxnSpPr>
                <a:stCxn id="29" idx="3"/>
                <a:endCxn id="23" idx="0"/>
              </p:cNvCxnSpPr>
              <p:nvPr/>
            </p:nvCxnSpPr>
            <p:spPr>
              <a:xfrm flipH="1">
                <a:off x="4913615" y="2308637"/>
                <a:ext cx="264575" cy="38453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358228" y="3362436"/>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2" name="Rectangle 6"/>
              <p:cNvSpPr>
                <a:spLocks noChangeArrowheads="1"/>
              </p:cNvSpPr>
              <p:nvPr/>
            </p:nvSpPr>
            <p:spPr bwMode="auto">
              <a:xfrm>
                <a:off x="3802842" y="2939970"/>
                <a:ext cx="863935"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data clustering</a:t>
                </a:r>
              </a:p>
            </p:txBody>
          </p:sp>
          <p:cxnSp>
            <p:nvCxnSpPr>
              <p:cNvPr id="23" name="Straight Connector 22"/>
              <p:cNvCxnSpPr>
                <a:stCxn id="23" idx="3"/>
              </p:cNvCxnSpPr>
              <p:nvPr/>
            </p:nvCxnSpPr>
            <p:spPr>
              <a:xfrm flipH="1">
                <a:off x="4512502" y="2956491"/>
                <a:ext cx="292025" cy="4059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499857" y="2727668"/>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5" name="Rectangle 6"/>
              <p:cNvSpPr>
                <a:spLocks noChangeArrowheads="1"/>
              </p:cNvSpPr>
              <p:nvPr/>
            </p:nvSpPr>
            <p:spPr bwMode="auto">
              <a:xfrm>
                <a:off x="5481047" y="2308637"/>
                <a:ext cx="944454"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machine learning</a:t>
                </a:r>
              </a:p>
            </p:txBody>
          </p:sp>
          <p:cxnSp>
            <p:nvCxnSpPr>
              <p:cNvPr id="26" name="Straight Connector 25"/>
              <p:cNvCxnSpPr>
                <a:stCxn id="29" idx="5"/>
              </p:cNvCxnSpPr>
              <p:nvPr/>
            </p:nvCxnSpPr>
            <p:spPr>
              <a:xfrm>
                <a:off x="5396366" y="2308637"/>
                <a:ext cx="257765" cy="41903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5126194" y="3362436"/>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cxnSp>
            <p:nvCxnSpPr>
              <p:cNvPr id="28" name="Straight Connector 27"/>
              <p:cNvCxnSpPr>
                <a:stCxn id="23" idx="5"/>
              </p:cNvCxnSpPr>
              <p:nvPr/>
            </p:nvCxnSpPr>
            <p:spPr>
              <a:xfrm>
                <a:off x="5022703" y="2956491"/>
                <a:ext cx="257765" cy="4059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6"/>
              <p:cNvSpPr>
                <a:spLocks noChangeArrowheads="1"/>
              </p:cNvSpPr>
              <p:nvPr/>
            </p:nvSpPr>
            <p:spPr bwMode="auto">
              <a:xfrm>
                <a:off x="5129599" y="3063370"/>
                <a:ext cx="999474"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association rule</a:t>
                </a:r>
              </a:p>
            </p:txBody>
          </p:sp>
        </p:grpSp>
        <p:sp>
          <p:nvSpPr>
            <p:cNvPr id="31" name="Rectangle 6"/>
            <p:cNvSpPr>
              <a:spLocks noChangeArrowheads="1"/>
            </p:cNvSpPr>
            <p:nvPr/>
          </p:nvSpPr>
          <p:spPr bwMode="auto">
            <a:xfrm>
              <a:off x="7111649" y="2803469"/>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关联规则</a:t>
              </a:r>
              <a:endParaRPr lang="en-US" altLang="zh-CN" sz="1400" dirty="0">
                <a:latin typeface="SimHei" charset="0"/>
                <a:ea typeface="SimHei" charset="0"/>
                <a:cs typeface="SimHei" charset="0"/>
              </a:endParaRPr>
            </a:p>
          </p:txBody>
        </p:sp>
        <p:sp>
          <p:nvSpPr>
            <p:cNvPr id="32" name="Rectangle 6"/>
            <p:cNvSpPr>
              <a:spLocks noChangeArrowheads="1"/>
            </p:cNvSpPr>
            <p:nvPr/>
          </p:nvSpPr>
          <p:spPr bwMode="auto">
            <a:xfrm>
              <a:off x="5141667" y="2307358"/>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数据挖掘</a:t>
              </a:r>
              <a:endParaRPr lang="en-US" altLang="zh-CN" sz="1400" dirty="0">
                <a:latin typeface="SimHei" charset="0"/>
                <a:ea typeface="SimHei" charset="0"/>
                <a:cs typeface="SimHei" charset="0"/>
              </a:endParaRPr>
            </a:p>
          </p:txBody>
        </p:sp>
        <p:sp>
          <p:nvSpPr>
            <p:cNvPr id="34" name="Rectangle 6"/>
            <p:cNvSpPr>
              <a:spLocks noChangeArrowheads="1"/>
            </p:cNvSpPr>
            <p:nvPr/>
          </p:nvSpPr>
          <p:spPr bwMode="auto">
            <a:xfrm>
              <a:off x="6620786" y="1582201"/>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人工智能</a:t>
              </a:r>
              <a:endParaRPr lang="en-US" altLang="zh-CN" sz="1400" dirty="0">
                <a:latin typeface="SimHei" charset="0"/>
                <a:ea typeface="SimHei" charset="0"/>
                <a:cs typeface="SimHei" charset="0"/>
              </a:endParaRPr>
            </a:p>
          </p:txBody>
        </p:sp>
        <p:sp>
          <p:nvSpPr>
            <p:cNvPr id="39" name="Rectangle 6"/>
            <p:cNvSpPr>
              <a:spLocks noChangeArrowheads="1"/>
            </p:cNvSpPr>
            <p:nvPr/>
          </p:nvSpPr>
          <p:spPr bwMode="auto">
            <a:xfrm>
              <a:off x="6994496" y="2372684"/>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机器学习</a:t>
              </a:r>
              <a:endParaRPr lang="en-US" altLang="zh-CN" sz="1400" dirty="0">
                <a:latin typeface="SimHei" charset="0"/>
                <a:ea typeface="SimHei" charset="0"/>
                <a:cs typeface="SimHei" charset="0"/>
              </a:endParaRPr>
            </a:p>
          </p:txBody>
        </p:sp>
      </p:grpSp>
      <p:sp>
        <p:nvSpPr>
          <p:cNvPr id="40" name="Rectangle 6"/>
          <p:cNvSpPr>
            <a:spLocks noChangeArrowheads="1"/>
          </p:cNvSpPr>
          <p:nvPr/>
        </p:nvSpPr>
        <p:spPr bwMode="auto">
          <a:xfrm>
            <a:off x="3281664" y="1527967"/>
            <a:ext cx="1822353" cy="467937"/>
          </a:xfrm>
          <a:prstGeom prst="rect">
            <a:avLst/>
          </a:prstGeom>
          <a:solidFill>
            <a:srgbClr val="0228D6"/>
          </a:solidFill>
          <a:ln w="9525">
            <a:noFill/>
            <a:miter lim="800000"/>
            <a:headEnd/>
            <a:tailEnd/>
          </a:ln>
        </p:spPr>
        <p:txBody>
          <a:bodyPr lIns="18000" rIns="18000" anchor="ctr"/>
          <a:lstStyle/>
          <a:p>
            <a:pPr algn="ctr">
              <a:lnSpc>
                <a:spcPct val="80000"/>
              </a:lnSpc>
            </a:pPr>
            <a:r>
              <a:rPr lang="zh-CN" altLang="en-US" sz="2400" dirty="0">
                <a:solidFill>
                  <a:schemeClr val="bg1"/>
                </a:solidFill>
                <a:latin typeface="SimHei" charset="0"/>
                <a:ea typeface="SimHei" charset="0"/>
                <a:cs typeface="SimHei" charset="0"/>
              </a:rPr>
              <a:t>人工智能</a:t>
            </a:r>
            <a:endParaRPr lang="en-US" altLang="zh-CN" sz="2400" dirty="0">
              <a:solidFill>
                <a:schemeClr val="bg1"/>
              </a:solidFill>
              <a:latin typeface="SimHei" charset="0"/>
              <a:ea typeface="SimHei" charset="0"/>
              <a:cs typeface="SimHei" charset="0"/>
            </a:endParaRPr>
          </a:p>
        </p:txBody>
      </p:sp>
      <p:pic>
        <p:nvPicPr>
          <p:cNvPr id="85" name="Picture 84"/>
          <p:cNvPicPr>
            <a:picLocks noChangeAspect="1"/>
          </p:cNvPicPr>
          <p:nvPr/>
        </p:nvPicPr>
        <p:blipFill>
          <a:blip r:embed="rId4"/>
          <a:stretch>
            <a:fillRect/>
          </a:stretch>
        </p:blipFill>
        <p:spPr>
          <a:xfrm>
            <a:off x="358775" y="4136647"/>
            <a:ext cx="9153390" cy="2723659"/>
          </a:xfrm>
          <a:prstGeom prst="rect">
            <a:avLst/>
          </a:prstGeom>
        </p:spPr>
      </p:pic>
      <p:sp>
        <p:nvSpPr>
          <p:cNvPr id="86" name="Right Arrow 85"/>
          <p:cNvSpPr/>
          <p:nvPr/>
        </p:nvSpPr>
        <p:spPr bwMode="auto">
          <a:xfrm rot="2007851">
            <a:off x="4775460" y="2076550"/>
            <a:ext cx="362418"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87" name="Right Arrow 86"/>
          <p:cNvSpPr/>
          <p:nvPr/>
        </p:nvSpPr>
        <p:spPr bwMode="auto">
          <a:xfrm rot="5400000">
            <a:off x="5344764" y="3728662"/>
            <a:ext cx="47908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88" name="Right Arrow 87"/>
          <p:cNvSpPr/>
          <p:nvPr/>
        </p:nvSpPr>
        <p:spPr bwMode="auto">
          <a:xfrm rot="5400000">
            <a:off x="1623433" y="3765464"/>
            <a:ext cx="47908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90" name="Right Arrow 89"/>
          <p:cNvSpPr/>
          <p:nvPr/>
        </p:nvSpPr>
        <p:spPr bwMode="auto">
          <a:xfrm rot="8365579">
            <a:off x="3025181" y="2121049"/>
            <a:ext cx="44432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91" name="Rectangle 6"/>
          <p:cNvSpPr>
            <a:spLocks noChangeArrowheads="1"/>
          </p:cNvSpPr>
          <p:nvPr/>
        </p:nvSpPr>
        <p:spPr bwMode="auto">
          <a:xfrm>
            <a:off x="7964374" y="2002482"/>
            <a:ext cx="1149161" cy="466402"/>
          </a:xfrm>
          <a:prstGeom prst="rect">
            <a:avLst/>
          </a:prstGeom>
          <a:noFill/>
          <a:ln w="9525">
            <a:noFill/>
            <a:miter lim="800000"/>
            <a:headEnd/>
            <a:tailEnd/>
          </a:ln>
        </p:spPr>
        <p:txBody>
          <a:bodyPr lIns="18000" rIns="18000" anchor="ctr"/>
          <a:lstStyle/>
          <a:p>
            <a:pPr algn="ctr">
              <a:lnSpc>
                <a:spcPct val="80000"/>
              </a:lnSpc>
            </a:pPr>
            <a:r>
              <a:rPr lang="zh-CN" altLang="en-US" sz="1800" dirty="0">
                <a:solidFill>
                  <a:srgbClr val="C00000"/>
                </a:solidFill>
                <a:latin typeface="SimHei" charset="0"/>
                <a:ea typeface="SimHei" charset="0"/>
                <a:cs typeface="SimHei" charset="0"/>
              </a:rPr>
              <a:t>知识图谱</a:t>
            </a:r>
            <a:endParaRPr lang="en-US" altLang="zh-CN" sz="1800" dirty="0">
              <a:solidFill>
                <a:srgbClr val="C00000"/>
              </a:solidFill>
              <a:latin typeface="SimHei" charset="0"/>
              <a:ea typeface="SimHei" charset="0"/>
              <a:cs typeface="SimHei" charset="0"/>
            </a:endParaRPr>
          </a:p>
        </p:txBody>
      </p:sp>
      <p:sp>
        <p:nvSpPr>
          <p:cNvPr id="92" name="Rectangle 6"/>
          <p:cNvSpPr>
            <a:spLocks noChangeArrowheads="1"/>
          </p:cNvSpPr>
          <p:nvPr/>
        </p:nvSpPr>
        <p:spPr bwMode="auto">
          <a:xfrm>
            <a:off x="488504" y="3780372"/>
            <a:ext cx="1296144" cy="430815"/>
          </a:xfrm>
          <a:prstGeom prst="rect">
            <a:avLst/>
          </a:prstGeom>
          <a:noFill/>
          <a:ln w="9525">
            <a:noFill/>
            <a:miter lim="800000"/>
            <a:headEnd/>
            <a:tailEnd/>
          </a:ln>
        </p:spPr>
        <p:txBody>
          <a:bodyPr lIns="18000" rIns="18000" anchor="ctr"/>
          <a:lstStyle/>
          <a:p>
            <a:pPr algn="ctr">
              <a:lnSpc>
                <a:spcPct val="80000"/>
              </a:lnSpc>
            </a:pPr>
            <a:r>
              <a:rPr lang="ja-JP" altLang="en-US" sz="1800">
                <a:solidFill>
                  <a:srgbClr val="C00000"/>
                </a:solidFill>
                <a:latin typeface="SimHei" charset="0"/>
                <a:ea typeface="SimHei" charset="0"/>
                <a:cs typeface="SimHei" charset="0"/>
              </a:rPr>
              <a:t>人才</a:t>
            </a:r>
            <a:r>
              <a:rPr lang="zh-CN" altLang="en-US" sz="1800" dirty="0">
                <a:solidFill>
                  <a:srgbClr val="C00000"/>
                </a:solidFill>
                <a:latin typeface="SimHei" charset="0"/>
                <a:ea typeface="SimHei" charset="0"/>
                <a:cs typeface="SimHei" charset="0"/>
              </a:rPr>
              <a:t>画像</a:t>
            </a:r>
            <a:endParaRPr lang="en-US" altLang="zh-CN" sz="1800" dirty="0">
              <a:solidFill>
                <a:srgbClr val="C00000"/>
              </a:solidFill>
              <a:latin typeface="SimHei" charset="0"/>
              <a:ea typeface="SimHei" charset="0"/>
              <a:cs typeface="SimHei" charset="0"/>
            </a:endParaRPr>
          </a:p>
        </p:txBody>
      </p:sp>
      <p:sp>
        <p:nvSpPr>
          <p:cNvPr id="93" name="Rectangle 6"/>
          <p:cNvSpPr>
            <a:spLocks noChangeArrowheads="1"/>
          </p:cNvSpPr>
          <p:nvPr/>
        </p:nvSpPr>
        <p:spPr bwMode="auto">
          <a:xfrm>
            <a:off x="3532931" y="3937186"/>
            <a:ext cx="1222855" cy="430815"/>
          </a:xfrm>
          <a:prstGeom prst="rect">
            <a:avLst/>
          </a:prstGeom>
          <a:noFill/>
          <a:ln w="9525">
            <a:noFill/>
            <a:miter lim="800000"/>
            <a:headEnd/>
            <a:tailEnd/>
          </a:ln>
        </p:spPr>
        <p:txBody>
          <a:bodyPr lIns="18000" rIns="18000" anchor="ctr"/>
          <a:lstStyle/>
          <a:p>
            <a:pPr algn="ctr">
              <a:lnSpc>
                <a:spcPct val="80000"/>
              </a:lnSpc>
            </a:pPr>
            <a:r>
              <a:rPr lang="zh-CN" altLang="en-US" sz="1800" dirty="0">
                <a:solidFill>
                  <a:srgbClr val="C00000"/>
                </a:solidFill>
                <a:latin typeface="SimHei" charset="0"/>
                <a:ea typeface="SimHei" charset="0"/>
                <a:cs typeface="SimHei" charset="0"/>
              </a:rPr>
              <a:t>智能</a:t>
            </a:r>
            <a:r>
              <a:rPr lang="ja-JP" altLang="en-US">
                <a:solidFill>
                  <a:srgbClr val="C00000"/>
                </a:solidFill>
                <a:latin typeface="SimHei" charset="0"/>
                <a:ea typeface="SimHei" charset="0"/>
                <a:cs typeface="SimHei" charset="0"/>
              </a:rPr>
              <a:t>交互</a:t>
            </a:r>
            <a:endParaRPr lang="en-US" altLang="zh-CN" sz="1800" dirty="0">
              <a:solidFill>
                <a:srgbClr val="C00000"/>
              </a:solidFill>
              <a:latin typeface="SimHei" charset="0"/>
              <a:ea typeface="SimHei" charset="0"/>
              <a:cs typeface="SimHei" charset="0"/>
            </a:endParaRPr>
          </a:p>
        </p:txBody>
      </p:sp>
      <p:sp>
        <p:nvSpPr>
          <p:cNvPr id="35" name="Title 1"/>
          <p:cNvSpPr txBox="1">
            <a:spLocks/>
          </p:cNvSpPr>
          <p:nvPr/>
        </p:nvSpPr>
        <p:spPr bwMode="auto">
          <a:xfrm>
            <a:off x="488504" y="72375"/>
            <a:ext cx="8874641"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000" b="1">
                <a:solidFill>
                  <a:schemeClr val="tx2"/>
                </a:solidFill>
                <a:latin typeface="黑体" pitchFamily="49" charset="-122"/>
                <a:ea typeface="黑体" pitchFamily="49" charset="-122"/>
                <a:cs typeface="+mj-cs"/>
              </a:defRPr>
            </a:lvl1pPr>
            <a:lvl2pPr algn="l" rtl="0" eaLnBrk="0" fontAlgn="base" hangingPunct="0">
              <a:spcBef>
                <a:spcPct val="0"/>
              </a:spcBef>
              <a:spcAft>
                <a:spcPct val="0"/>
              </a:spcAft>
              <a:defRPr kumimoji="1" sz="4000">
                <a:solidFill>
                  <a:schemeClr val="tx2"/>
                </a:solidFill>
                <a:latin typeface="黑体" pitchFamily="2" charset="-122"/>
                <a:ea typeface="黑体" pitchFamily="2" charset="-122"/>
              </a:defRPr>
            </a:lvl2pPr>
            <a:lvl3pPr algn="l" rtl="0" eaLnBrk="0" fontAlgn="base" hangingPunct="0">
              <a:spcBef>
                <a:spcPct val="0"/>
              </a:spcBef>
              <a:spcAft>
                <a:spcPct val="0"/>
              </a:spcAft>
              <a:defRPr kumimoji="1" sz="4000">
                <a:solidFill>
                  <a:schemeClr val="tx2"/>
                </a:solidFill>
                <a:latin typeface="黑体" pitchFamily="2" charset="-122"/>
                <a:ea typeface="黑体" pitchFamily="2" charset="-122"/>
              </a:defRPr>
            </a:lvl3pPr>
            <a:lvl4pPr algn="l" rtl="0" eaLnBrk="0" fontAlgn="base" hangingPunct="0">
              <a:spcBef>
                <a:spcPct val="0"/>
              </a:spcBef>
              <a:spcAft>
                <a:spcPct val="0"/>
              </a:spcAft>
              <a:defRPr kumimoji="1" sz="4000">
                <a:solidFill>
                  <a:schemeClr val="tx2"/>
                </a:solidFill>
                <a:latin typeface="黑体" pitchFamily="2" charset="-122"/>
                <a:ea typeface="黑体" pitchFamily="2" charset="-122"/>
              </a:defRPr>
            </a:lvl4pPr>
            <a:lvl5pPr algn="l" rtl="0" eaLnBrk="0" fontAlgn="base" hangingPunct="0">
              <a:spcBef>
                <a:spcPct val="0"/>
              </a:spcBef>
              <a:spcAft>
                <a:spcPct val="0"/>
              </a:spcAft>
              <a:defRPr kumimoji="1" sz="4000">
                <a:solidFill>
                  <a:schemeClr val="tx2"/>
                </a:solidFill>
                <a:latin typeface="黑体" pitchFamily="2" charset="-122"/>
                <a:ea typeface="黑体" pitchFamily="2" charset="-122"/>
              </a:defRPr>
            </a:lvl5pPr>
            <a:lvl6pPr marL="4572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6pPr>
            <a:lvl7pPr marL="9144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7pPr>
            <a:lvl8pPr marL="13716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8pPr>
            <a:lvl9pPr marL="18288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9pPr>
          </a:lstStyle>
          <a:p>
            <a:pPr algn="ctr"/>
            <a:r>
              <a:rPr lang="ja-JP" altLang="en-US" b="0" kern="0">
                <a:latin typeface="+mj-lt"/>
              </a:rPr>
              <a:t>深度洞察</a:t>
            </a:r>
            <a:r>
              <a:rPr lang="en-US" altLang="zh-CN" b="0" kern="0" dirty="0">
                <a:latin typeface="+mj-lt"/>
              </a:rPr>
              <a:t>—</a:t>
            </a:r>
            <a:r>
              <a:rPr lang="zh-CN" altLang="en-US" b="0" kern="0" dirty="0">
                <a:latin typeface="+mj-lt"/>
              </a:rPr>
              <a:t>以</a:t>
            </a:r>
            <a:r>
              <a:rPr lang="en-US" altLang="zh-CN" b="0" kern="0" dirty="0">
                <a:latin typeface="+mj-lt"/>
              </a:rPr>
              <a:t>AI</a:t>
            </a:r>
            <a:r>
              <a:rPr lang="zh-CN" altLang="en-US" b="0" kern="0" dirty="0">
                <a:latin typeface="+mj-lt"/>
              </a:rPr>
              <a:t>为例</a:t>
            </a:r>
            <a:endParaRPr lang="en-US" b="0" kern="0" dirty="0"/>
          </a:p>
        </p:txBody>
      </p:sp>
    </p:spTree>
    <p:extLst>
      <p:ext uri="{BB962C8B-B14F-4D97-AF65-F5344CB8AC3E}">
        <p14:creationId xmlns:p14="http://schemas.microsoft.com/office/powerpoint/2010/main" val="4095406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left)">
                                      <p:cBhvr>
                                        <p:cTn id="12" dur="500"/>
                                        <p:tgtEl>
                                          <p:spTgt spid="8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left)">
                                      <p:cBhvr>
                                        <p:cTn id="22" dur="500"/>
                                        <p:tgtEl>
                                          <p:spTgt spid="9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right)">
                                      <p:cBhvr>
                                        <p:cTn id="27" dur="500"/>
                                        <p:tgtEl>
                                          <p:spTgt spid="90"/>
                                        </p:tgtEl>
                                      </p:cBhvr>
                                    </p:animEffect>
                                  </p:childTnLst>
                                </p:cTn>
                              </p:par>
                            </p:childTnLst>
                          </p:cTn>
                        </p:par>
                        <p:par>
                          <p:cTn id="28" fill="hold">
                            <p:stCondLst>
                              <p:cond delay="500"/>
                            </p:stCondLst>
                            <p:childTnLst>
                              <p:par>
                                <p:cTn id="29" presetID="22" presetClass="entr" presetSubtype="2"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right)">
                                      <p:cBhvr>
                                        <p:cTn id="31" dur="500"/>
                                        <p:tgtEl>
                                          <p:spTgt spid="8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500"/>
                                        <p:tgtEl>
                                          <p:spTgt spid="9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wipe(up)">
                                      <p:cBhvr>
                                        <p:cTn id="39" dur="500"/>
                                        <p:tgtEl>
                                          <p:spTgt spid="87"/>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wipe(up)">
                                      <p:cBhvr>
                                        <p:cTn id="42" dur="500"/>
                                        <p:tgtEl>
                                          <p:spTgt spid="88"/>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up)">
                                      <p:cBhvr>
                                        <p:cTn id="46" dur="500"/>
                                        <p:tgtEl>
                                          <p:spTgt spid="8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wipe(left)">
                                      <p:cBhvr>
                                        <p:cTn id="4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0" grpId="0" animBg="1"/>
      <p:bldP spid="86" grpId="0" animBg="1"/>
      <p:bldP spid="87" grpId="0" animBg="1"/>
      <p:bldP spid="88" grpId="0" animBg="1"/>
      <p:bldP spid="90" grpId="0" animBg="1"/>
      <p:bldP spid="91" grpId="0"/>
      <p:bldP spid="92"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4CD6-240E-194F-86D7-F948BBA473AA}"/>
              </a:ext>
            </a:extLst>
          </p:cNvPr>
          <p:cNvSpPr>
            <a:spLocks noGrp="1"/>
          </p:cNvSpPr>
          <p:nvPr>
            <p:ph type="title"/>
          </p:nvPr>
        </p:nvSpPr>
        <p:spPr/>
        <p:txBody>
          <a:bodyPr/>
          <a:lstStyle/>
          <a:p>
            <a:r>
              <a:rPr lang="en-US" altLang="zh-CN" sz="3600" dirty="0" err="1">
                <a:solidFill>
                  <a:schemeClr val="tx1"/>
                </a:solidFill>
                <a:latin typeface="+mn-lt"/>
                <a:ea typeface="黑体"/>
                <a:cs typeface="Arial"/>
              </a:rPr>
              <a:t>AMiner</a:t>
            </a:r>
            <a:r>
              <a:rPr lang="en-US" altLang="zh-CN" sz="3600" dirty="0">
                <a:solidFill>
                  <a:schemeClr val="tx1"/>
                </a:solidFill>
                <a:ea typeface="黑体"/>
                <a:cs typeface="Arial"/>
              </a:rPr>
              <a:t>—</a:t>
            </a:r>
            <a:r>
              <a:rPr lang="zh-CN" altLang="en-US" sz="3600" dirty="0">
                <a:solidFill>
                  <a:schemeClr val="tx1"/>
                </a:solidFill>
                <a:ea typeface="黑体"/>
                <a:cs typeface="Arial"/>
              </a:rPr>
              <a:t>知识驱动的</a:t>
            </a:r>
            <a:r>
              <a:rPr lang="zh-CN" altLang="en-US" sz="3600" dirty="0">
                <a:solidFill>
                  <a:srgbClr val="000000"/>
                </a:solidFill>
                <a:latin typeface="Arial"/>
                <a:ea typeface="黑体"/>
                <a:cs typeface="Arial"/>
              </a:rPr>
              <a:t>科技大数据挖掘平台</a:t>
            </a:r>
            <a:endParaRPr lang="en-US" sz="3600" dirty="0"/>
          </a:p>
        </p:txBody>
      </p:sp>
      <p:sp>
        <p:nvSpPr>
          <p:cNvPr id="34" name="内容占位符 2"/>
          <p:cNvSpPr>
            <a:spLocks noGrp="1"/>
          </p:cNvSpPr>
          <p:nvPr>
            <p:ph idx="1"/>
          </p:nvPr>
        </p:nvSpPr>
        <p:spPr>
          <a:xfrm>
            <a:off x="350838" y="1160748"/>
            <a:ext cx="9390694" cy="5325455"/>
          </a:xfrm>
        </p:spPr>
        <p:txBody>
          <a:bodyPr/>
          <a:lstStyle/>
          <a:p>
            <a:pPr>
              <a:lnSpc>
                <a:spcPct val="125000"/>
              </a:lnSpc>
              <a:buClr>
                <a:srgbClr val="0086D2"/>
              </a:buClr>
              <a:buFont typeface="Wingdings" pitchFamily="2" charset="2"/>
              <a:buChar char="q"/>
            </a:pPr>
            <a:r>
              <a:rPr lang="zh-CN" altLang="en-US" sz="2800" dirty="0">
                <a:ea typeface="黑体" pitchFamily="49" charset="-122"/>
              </a:rPr>
              <a:t>研发了</a:t>
            </a:r>
            <a:r>
              <a:rPr lang="zh-CN" altLang="en-US" sz="2800" dirty="0">
                <a:solidFill>
                  <a:srgbClr val="C00000"/>
                </a:solidFill>
                <a:ea typeface="黑体" pitchFamily="49" charset="-122"/>
              </a:rPr>
              <a:t>知识驱动</a:t>
            </a:r>
            <a:r>
              <a:rPr lang="zh-CN" altLang="en-US" sz="2800" dirty="0">
                <a:ea typeface="黑体" pitchFamily="49" charset="-122"/>
              </a:rPr>
              <a:t>的科技情报挖掘平台</a:t>
            </a:r>
            <a:r>
              <a:rPr lang="en-US" altLang="zh-CN" sz="2800" dirty="0">
                <a:ea typeface="黑体" pitchFamily="49" charset="-122"/>
              </a:rPr>
              <a:t>AMiner</a:t>
            </a:r>
            <a:r>
              <a:rPr lang="zh-CN" altLang="en-US" sz="2800" dirty="0">
                <a:ea typeface="黑体" pitchFamily="49" charset="-122"/>
              </a:rPr>
              <a:t>，建立超过</a:t>
            </a:r>
            <a:r>
              <a:rPr lang="en-US" altLang="zh-CN" sz="2800" dirty="0">
                <a:solidFill>
                  <a:srgbClr val="C00000"/>
                </a:solidFill>
                <a:ea typeface="黑体" pitchFamily="49" charset="-122"/>
              </a:rPr>
              <a:t>3</a:t>
            </a:r>
            <a:r>
              <a:rPr lang="zh-CN" altLang="en-US" sz="2800" dirty="0">
                <a:solidFill>
                  <a:srgbClr val="C00000"/>
                </a:solidFill>
                <a:ea typeface="黑体" pitchFamily="49" charset="-122"/>
              </a:rPr>
              <a:t>亿篇</a:t>
            </a:r>
            <a:r>
              <a:rPr lang="zh-CN" altLang="en-US" sz="2800" dirty="0">
                <a:ea typeface="黑体" pitchFamily="49" charset="-122"/>
              </a:rPr>
              <a:t>学术论文</a:t>
            </a:r>
            <a:r>
              <a:rPr lang="en-US" altLang="zh-CN" sz="2800" dirty="0">
                <a:ea typeface="黑体" pitchFamily="49" charset="-122"/>
              </a:rPr>
              <a:t>/</a:t>
            </a:r>
            <a:r>
              <a:rPr lang="zh-CN" altLang="en-US" sz="2800" dirty="0">
                <a:ea typeface="黑体" pitchFamily="49" charset="-122"/>
              </a:rPr>
              <a:t>专利和</a:t>
            </a:r>
            <a:r>
              <a:rPr lang="en-US" altLang="zh-CN" sz="2800" dirty="0">
                <a:solidFill>
                  <a:srgbClr val="C00000"/>
                </a:solidFill>
                <a:ea typeface="黑体" pitchFamily="49" charset="-122"/>
              </a:rPr>
              <a:t>1.36</a:t>
            </a:r>
            <a:r>
              <a:rPr lang="zh-CN" altLang="en-US" sz="2800" dirty="0">
                <a:solidFill>
                  <a:srgbClr val="C00000"/>
                </a:solidFill>
                <a:ea typeface="黑体" pitchFamily="49" charset="-122"/>
              </a:rPr>
              <a:t>亿</a:t>
            </a:r>
            <a:r>
              <a:rPr lang="zh-CN" altLang="en-US" sz="2800" dirty="0">
                <a:ea typeface="黑体" pitchFamily="49" charset="-122"/>
              </a:rPr>
              <a:t>科研人员的科技智库</a:t>
            </a:r>
          </a:p>
        </p:txBody>
      </p:sp>
      <p:pic>
        <p:nvPicPr>
          <p:cNvPr id="5" name="Picture 2" descr="C:\Users\Sen Wu\Desktop\system_v2.png">
            <a:extLst>
              <a:ext uri="{FF2B5EF4-FFF2-40B4-BE49-F238E27FC236}">
                <a16:creationId xmlns:a16="http://schemas.microsoft.com/office/drawing/2014/main" id="{CE31EF96-9490-2043-B5C5-82F51DD5FA2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9708"/>
          <a:stretch/>
        </p:blipFill>
        <p:spPr bwMode="auto">
          <a:xfrm>
            <a:off x="2720001" y="4997602"/>
            <a:ext cx="1800000" cy="16717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3DAC50A-0F8F-C642-BB24-26DB5B4A12AB}"/>
              </a:ext>
            </a:extLst>
          </p:cNvPr>
          <p:cNvPicPr>
            <a:picLocks noChangeAspect="1" noChangeArrowheads="1"/>
          </p:cNvPicPr>
          <p:nvPr/>
        </p:nvPicPr>
        <p:blipFill>
          <a:blip r:embed="rId4" cstate="print"/>
          <a:srcRect/>
          <a:stretch>
            <a:fillRect/>
          </a:stretch>
        </p:blipFill>
        <p:spPr bwMode="auto">
          <a:xfrm>
            <a:off x="7201369" y="4774860"/>
            <a:ext cx="2142071" cy="1480963"/>
          </a:xfrm>
          <a:prstGeom prst="rect">
            <a:avLst/>
          </a:prstGeom>
          <a:noFill/>
          <a:ln w="9525">
            <a:solidFill>
              <a:schemeClr val="tx1"/>
            </a:solidFill>
            <a:miter lim="800000"/>
            <a:headEnd/>
            <a:tailEnd/>
          </a:ln>
        </p:spPr>
      </p:pic>
      <p:pic>
        <p:nvPicPr>
          <p:cNvPr id="7" name="Picture 2">
            <a:extLst>
              <a:ext uri="{FF2B5EF4-FFF2-40B4-BE49-F238E27FC236}">
                <a16:creationId xmlns:a16="http://schemas.microsoft.com/office/drawing/2014/main" id="{7C5DCB80-E653-6B40-A743-C62785D6F39B}"/>
              </a:ext>
            </a:extLst>
          </p:cNvPr>
          <p:cNvPicPr>
            <a:picLocks noChangeAspect="1" noChangeArrowheads="1"/>
          </p:cNvPicPr>
          <p:nvPr/>
        </p:nvPicPr>
        <p:blipFill rotWithShape="1">
          <a:blip r:embed="rId5" cstate="print"/>
          <a:srcRect b="6759"/>
          <a:stretch/>
        </p:blipFill>
        <p:spPr bwMode="auto">
          <a:xfrm>
            <a:off x="614253" y="4915718"/>
            <a:ext cx="1800000" cy="1708097"/>
          </a:xfrm>
          <a:prstGeom prst="rect">
            <a:avLst/>
          </a:prstGeom>
          <a:noFill/>
          <a:ln w="9525">
            <a:solidFill>
              <a:schemeClr val="tx1"/>
            </a:solidFill>
            <a:miter lim="800000"/>
            <a:headEnd/>
            <a:tailEnd/>
          </a:ln>
        </p:spPr>
      </p:pic>
      <p:pic>
        <p:nvPicPr>
          <p:cNvPr id="8" name="Picture 7">
            <a:extLst>
              <a:ext uri="{FF2B5EF4-FFF2-40B4-BE49-F238E27FC236}">
                <a16:creationId xmlns:a16="http://schemas.microsoft.com/office/drawing/2014/main" id="{B16F3E40-7EBD-5346-ACFB-6D86CF0D6723}"/>
              </a:ext>
            </a:extLst>
          </p:cNvPr>
          <p:cNvPicPr>
            <a:picLocks noChangeAspect="1" noChangeArrowheads="1"/>
          </p:cNvPicPr>
          <p:nvPr/>
        </p:nvPicPr>
        <p:blipFill>
          <a:blip r:embed="rId6" cstate="print"/>
          <a:srcRect/>
          <a:stretch>
            <a:fillRect/>
          </a:stretch>
        </p:blipFill>
        <p:spPr bwMode="auto">
          <a:xfrm>
            <a:off x="488504" y="2750680"/>
            <a:ext cx="1800000" cy="1800000"/>
          </a:xfrm>
          <a:prstGeom prst="rect">
            <a:avLst/>
          </a:prstGeom>
          <a:noFill/>
          <a:ln w="9525">
            <a:solidFill>
              <a:schemeClr val="tx1"/>
            </a:solidFill>
            <a:miter lim="800000"/>
            <a:headEnd/>
            <a:tailEnd/>
          </a:ln>
        </p:spPr>
      </p:pic>
      <p:pic>
        <p:nvPicPr>
          <p:cNvPr id="9" name="Picture 8">
            <a:extLst>
              <a:ext uri="{FF2B5EF4-FFF2-40B4-BE49-F238E27FC236}">
                <a16:creationId xmlns:a16="http://schemas.microsoft.com/office/drawing/2014/main" id="{F6CD0B44-E6D6-EE4F-8278-95299438CC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84160" y="2750681"/>
            <a:ext cx="2268000" cy="1451239"/>
          </a:xfrm>
          <a:prstGeom prst="rect">
            <a:avLst/>
          </a:prstGeom>
          <a:ln>
            <a:solidFill>
              <a:schemeClr val="tx1"/>
            </a:solidFill>
          </a:ln>
        </p:spPr>
      </p:pic>
      <p:pic>
        <p:nvPicPr>
          <p:cNvPr id="10" name="Picture 9">
            <a:extLst>
              <a:ext uri="{FF2B5EF4-FFF2-40B4-BE49-F238E27FC236}">
                <a16:creationId xmlns:a16="http://schemas.microsoft.com/office/drawing/2014/main" id="{1AB063EF-7B81-6140-B884-3E2FF30B519D}"/>
              </a:ext>
            </a:extLst>
          </p:cNvPr>
          <p:cNvPicPr>
            <a:picLocks noChangeAspect="1"/>
          </p:cNvPicPr>
          <p:nvPr/>
        </p:nvPicPr>
        <p:blipFill>
          <a:blip r:embed="rId8"/>
          <a:stretch>
            <a:fillRect/>
          </a:stretch>
        </p:blipFill>
        <p:spPr>
          <a:xfrm>
            <a:off x="2852670" y="2861161"/>
            <a:ext cx="3877335" cy="1780298"/>
          </a:xfrm>
          <a:prstGeom prst="rect">
            <a:avLst/>
          </a:prstGeom>
        </p:spPr>
      </p:pic>
      <p:sp>
        <p:nvSpPr>
          <p:cNvPr id="11" name="矩形 9">
            <a:extLst>
              <a:ext uri="{FF2B5EF4-FFF2-40B4-BE49-F238E27FC236}">
                <a16:creationId xmlns:a16="http://schemas.microsoft.com/office/drawing/2014/main" id="{B660DDB0-9281-C146-AFD5-45D132F1DD65}"/>
              </a:ext>
            </a:extLst>
          </p:cNvPr>
          <p:cNvSpPr/>
          <p:nvPr/>
        </p:nvSpPr>
        <p:spPr>
          <a:xfrm>
            <a:off x="3853235" y="2505018"/>
            <a:ext cx="2016224" cy="384383"/>
          </a:xfrm>
          <a:prstGeom prst="rect">
            <a:avLst/>
          </a:prstGeom>
          <a:solidFill>
            <a:srgbClr val="356AED"/>
          </a:solidFill>
          <a:ln w="3175">
            <a:solidFill>
              <a:srgbClr val="194F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EDC060"/>
                </a:solidFill>
                <a:latin typeface="黑体" charset="0"/>
                <a:ea typeface="黑体" charset="0"/>
                <a:cs typeface="黑体" charset="0"/>
              </a:rPr>
              <a:t>平台研发历程</a:t>
            </a:r>
          </a:p>
        </p:txBody>
      </p:sp>
      <p:sp>
        <p:nvSpPr>
          <p:cNvPr id="12" name="矩形 9">
            <a:extLst>
              <a:ext uri="{FF2B5EF4-FFF2-40B4-BE49-F238E27FC236}">
                <a16:creationId xmlns:a16="http://schemas.microsoft.com/office/drawing/2014/main" id="{7548CAA4-9C1D-E040-8CAC-396200BE8307}"/>
              </a:ext>
            </a:extLst>
          </p:cNvPr>
          <p:cNvSpPr/>
          <p:nvPr/>
        </p:nvSpPr>
        <p:spPr>
          <a:xfrm>
            <a:off x="635727" y="2603338"/>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专家发现</a:t>
            </a:r>
          </a:p>
        </p:txBody>
      </p:sp>
      <p:sp>
        <p:nvSpPr>
          <p:cNvPr id="13" name="矩形 9">
            <a:extLst>
              <a:ext uri="{FF2B5EF4-FFF2-40B4-BE49-F238E27FC236}">
                <a16:creationId xmlns:a16="http://schemas.microsoft.com/office/drawing/2014/main" id="{1D5A65EF-176F-9045-8C54-81C52A1169E9}"/>
              </a:ext>
            </a:extLst>
          </p:cNvPr>
          <p:cNvSpPr/>
          <p:nvPr/>
        </p:nvSpPr>
        <p:spPr>
          <a:xfrm>
            <a:off x="750655" y="4823441"/>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智能指派</a:t>
            </a:r>
          </a:p>
        </p:txBody>
      </p:sp>
      <p:sp>
        <p:nvSpPr>
          <p:cNvPr id="14" name="矩形 9">
            <a:extLst>
              <a:ext uri="{FF2B5EF4-FFF2-40B4-BE49-F238E27FC236}">
                <a16:creationId xmlns:a16="http://schemas.microsoft.com/office/drawing/2014/main" id="{E014D17E-7DFD-904A-964A-EF86E090D7B7}"/>
              </a:ext>
            </a:extLst>
          </p:cNvPr>
          <p:cNvSpPr/>
          <p:nvPr/>
        </p:nvSpPr>
        <p:spPr>
          <a:xfrm>
            <a:off x="2855187" y="4864029"/>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合作者推荐</a:t>
            </a:r>
          </a:p>
        </p:txBody>
      </p:sp>
      <p:sp>
        <p:nvSpPr>
          <p:cNvPr id="15" name="矩形 9">
            <a:extLst>
              <a:ext uri="{FF2B5EF4-FFF2-40B4-BE49-F238E27FC236}">
                <a16:creationId xmlns:a16="http://schemas.microsoft.com/office/drawing/2014/main" id="{45FC9F86-0240-3A43-9655-FC5E43F320B2}"/>
              </a:ext>
            </a:extLst>
          </p:cNvPr>
          <p:cNvSpPr/>
          <p:nvPr/>
        </p:nvSpPr>
        <p:spPr>
          <a:xfrm>
            <a:off x="7642923" y="2603338"/>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科技趋势分析</a:t>
            </a:r>
          </a:p>
        </p:txBody>
      </p:sp>
      <p:sp>
        <p:nvSpPr>
          <p:cNvPr id="16" name="矩形 9">
            <a:extLst>
              <a:ext uri="{FF2B5EF4-FFF2-40B4-BE49-F238E27FC236}">
                <a16:creationId xmlns:a16="http://schemas.microsoft.com/office/drawing/2014/main" id="{B63154AE-FE20-0F4E-9DEF-41D254528EFF}"/>
              </a:ext>
            </a:extLst>
          </p:cNvPr>
          <p:cNvSpPr/>
          <p:nvPr/>
        </p:nvSpPr>
        <p:spPr>
          <a:xfrm>
            <a:off x="7508636" y="4600532"/>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人才地图</a:t>
            </a:r>
          </a:p>
        </p:txBody>
      </p:sp>
      <p:sp>
        <p:nvSpPr>
          <p:cNvPr id="17" name="右箭头 6">
            <a:extLst>
              <a:ext uri="{FF2B5EF4-FFF2-40B4-BE49-F238E27FC236}">
                <a16:creationId xmlns:a16="http://schemas.microsoft.com/office/drawing/2014/main" id="{4585C956-D8F0-3D46-9513-5047141FBDE2}"/>
              </a:ext>
            </a:extLst>
          </p:cNvPr>
          <p:cNvSpPr/>
          <p:nvPr/>
        </p:nvSpPr>
        <p:spPr bwMode="auto">
          <a:xfrm rot="10800000">
            <a:off x="2351678" y="3415519"/>
            <a:ext cx="374913" cy="389861"/>
          </a:xfrm>
          <a:prstGeom prst="rightArrow">
            <a:avLst/>
          </a:prstGeom>
          <a:solidFill>
            <a:schemeClr val="accent5">
              <a:lumMod val="20000"/>
              <a:lumOff val="80000"/>
            </a:schemeClr>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18" name="右箭头 6">
            <a:extLst>
              <a:ext uri="{FF2B5EF4-FFF2-40B4-BE49-F238E27FC236}">
                <a16:creationId xmlns:a16="http://schemas.microsoft.com/office/drawing/2014/main" id="{410CD383-BA28-454A-9C3B-944EDBCAC8A5}"/>
              </a:ext>
            </a:extLst>
          </p:cNvPr>
          <p:cNvSpPr/>
          <p:nvPr/>
        </p:nvSpPr>
        <p:spPr bwMode="auto">
          <a:xfrm rot="8791635">
            <a:off x="2451589" y="4560284"/>
            <a:ext cx="374913" cy="389861"/>
          </a:xfrm>
          <a:prstGeom prst="rightArrow">
            <a:avLst/>
          </a:prstGeom>
          <a:solidFill>
            <a:schemeClr val="accent5">
              <a:lumMod val="20000"/>
              <a:lumOff val="80000"/>
            </a:schemeClr>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19" name="右箭头 6">
            <a:extLst>
              <a:ext uri="{FF2B5EF4-FFF2-40B4-BE49-F238E27FC236}">
                <a16:creationId xmlns:a16="http://schemas.microsoft.com/office/drawing/2014/main" id="{8EDB13C0-6B5C-AB44-A585-3D9BE39098FC}"/>
              </a:ext>
            </a:extLst>
          </p:cNvPr>
          <p:cNvSpPr/>
          <p:nvPr/>
        </p:nvSpPr>
        <p:spPr bwMode="auto">
          <a:xfrm rot="5400000">
            <a:off x="4638065" y="4605608"/>
            <a:ext cx="209684" cy="389861"/>
          </a:xfrm>
          <a:prstGeom prst="rightArrow">
            <a:avLst/>
          </a:prstGeom>
          <a:solidFill>
            <a:schemeClr val="accent5">
              <a:lumMod val="20000"/>
              <a:lumOff val="80000"/>
            </a:schemeClr>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20" name="右箭头 6">
            <a:extLst>
              <a:ext uri="{FF2B5EF4-FFF2-40B4-BE49-F238E27FC236}">
                <a16:creationId xmlns:a16="http://schemas.microsoft.com/office/drawing/2014/main" id="{4A3FEC9F-528C-8849-AF95-086329462A3A}"/>
              </a:ext>
            </a:extLst>
          </p:cNvPr>
          <p:cNvSpPr/>
          <p:nvPr/>
        </p:nvSpPr>
        <p:spPr bwMode="auto">
          <a:xfrm rot="2407036">
            <a:off x="6835864" y="4423095"/>
            <a:ext cx="374913" cy="389861"/>
          </a:xfrm>
          <a:prstGeom prst="rightArrow">
            <a:avLst/>
          </a:prstGeom>
          <a:solidFill>
            <a:schemeClr val="accent5">
              <a:lumMod val="20000"/>
              <a:lumOff val="80000"/>
            </a:schemeClr>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21" name="右箭头 6">
            <a:extLst>
              <a:ext uri="{FF2B5EF4-FFF2-40B4-BE49-F238E27FC236}">
                <a16:creationId xmlns:a16="http://schemas.microsoft.com/office/drawing/2014/main" id="{F74EEF1D-5DC5-BC46-8E93-95F20829EEB5}"/>
              </a:ext>
            </a:extLst>
          </p:cNvPr>
          <p:cNvSpPr/>
          <p:nvPr/>
        </p:nvSpPr>
        <p:spPr bwMode="auto">
          <a:xfrm>
            <a:off x="6846073" y="3415519"/>
            <a:ext cx="374913" cy="389861"/>
          </a:xfrm>
          <a:prstGeom prst="rightArrow">
            <a:avLst/>
          </a:prstGeom>
          <a:solidFill>
            <a:schemeClr val="accent5">
              <a:lumMod val="20000"/>
              <a:lumOff val="80000"/>
            </a:schemeClr>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grpSp>
        <p:nvGrpSpPr>
          <p:cNvPr id="22" name="Group 21">
            <a:extLst>
              <a:ext uri="{FF2B5EF4-FFF2-40B4-BE49-F238E27FC236}">
                <a16:creationId xmlns:a16="http://schemas.microsoft.com/office/drawing/2014/main" id="{192E6570-BA96-584B-B095-170D525A10E7}"/>
              </a:ext>
            </a:extLst>
          </p:cNvPr>
          <p:cNvGrpSpPr/>
          <p:nvPr/>
        </p:nvGrpSpPr>
        <p:grpSpPr>
          <a:xfrm>
            <a:off x="4903023" y="4981033"/>
            <a:ext cx="2033616" cy="1688327"/>
            <a:chOff x="4935715" y="5131893"/>
            <a:chExt cx="2033616" cy="1688327"/>
          </a:xfrm>
        </p:grpSpPr>
        <p:grpSp>
          <p:nvGrpSpPr>
            <p:cNvPr id="23" name="Group 22">
              <a:extLst>
                <a:ext uri="{FF2B5EF4-FFF2-40B4-BE49-F238E27FC236}">
                  <a16:creationId xmlns:a16="http://schemas.microsoft.com/office/drawing/2014/main" id="{01594E29-EB40-C549-869B-BECB5C6C0F22}"/>
                </a:ext>
              </a:extLst>
            </p:cNvPr>
            <p:cNvGrpSpPr/>
            <p:nvPr/>
          </p:nvGrpSpPr>
          <p:grpSpPr>
            <a:xfrm>
              <a:off x="4946449" y="5135583"/>
              <a:ext cx="2022881" cy="1684637"/>
              <a:chOff x="2879421" y="1404645"/>
              <a:chExt cx="6469437" cy="6941964"/>
            </a:xfrm>
          </p:grpSpPr>
          <p:pic>
            <p:nvPicPr>
              <p:cNvPr id="25" name="图片 3" descr="Screen Shot 2015-07-08 at 11.41.18 AM.png">
                <a:extLst>
                  <a:ext uri="{FF2B5EF4-FFF2-40B4-BE49-F238E27FC236}">
                    <a16:creationId xmlns:a16="http://schemas.microsoft.com/office/drawing/2014/main" id="{ABF79290-1251-6C48-A9FB-1C16D14DEC6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82035" y="1404645"/>
                <a:ext cx="6466823" cy="3479128"/>
              </a:xfrm>
              <a:prstGeom prst="rect">
                <a:avLst/>
              </a:prstGeom>
            </p:spPr>
          </p:pic>
          <p:pic>
            <p:nvPicPr>
              <p:cNvPr id="26" name="图片 4" descr="Screen Shot 2015-07-08 at 11.41.51 AM.png">
                <a:extLst>
                  <a:ext uri="{FF2B5EF4-FFF2-40B4-BE49-F238E27FC236}">
                    <a16:creationId xmlns:a16="http://schemas.microsoft.com/office/drawing/2014/main" id="{FA262608-34E0-0447-A423-4E7EF9E7EF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79421" y="4820479"/>
                <a:ext cx="6463638" cy="3526130"/>
              </a:xfrm>
              <a:prstGeom prst="rect">
                <a:avLst/>
              </a:prstGeom>
            </p:spPr>
          </p:pic>
        </p:grpSp>
        <p:sp>
          <p:nvSpPr>
            <p:cNvPr id="24" name="Rectangle 23">
              <a:extLst>
                <a:ext uri="{FF2B5EF4-FFF2-40B4-BE49-F238E27FC236}">
                  <a16:creationId xmlns:a16="http://schemas.microsoft.com/office/drawing/2014/main" id="{34D6DE23-6A85-014F-B2D0-B82D5A04DD3E}"/>
                </a:ext>
              </a:extLst>
            </p:cNvPr>
            <p:cNvSpPr/>
            <p:nvPr/>
          </p:nvSpPr>
          <p:spPr bwMode="auto">
            <a:xfrm>
              <a:off x="4935715" y="5131893"/>
              <a:ext cx="2033616" cy="1688327"/>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Times New Roman" pitchFamily="18" charset="0"/>
                <a:ea typeface="宋体" pitchFamily="2" charset="-122"/>
              </a:endParaRPr>
            </a:p>
          </p:txBody>
        </p:sp>
      </p:grpSp>
      <p:sp>
        <p:nvSpPr>
          <p:cNvPr id="27" name="矩形 9">
            <a:extLst>
              <a:ext uri="{FF2B5EF4-FFF2-40B4-BE49-F238E27FC236}">
                <a16:creationId xmlns:a16="http://schemas.microsoft.com/office/drawing/2014/main" id="{88148A57-1410-CD49-A553-003D10B6737C}"/>
              </a:ext>
            </a:extLst>
          </p:cNvPr>
          <p:cNvSpPr/>
          <p:nvPr/>
        </p:nvSpPr>
        <p:spPr>
          <a:xfrm>
            <a:off x="5166086" y="4865190"/>
            <a:ext cx="1502228" cy="315185"/>
          </a:xfrm>
          <a:prstGeom prst="rect">
            <a:avLst/>
          </a:prstGeom>
          <a:solidFill>
            <a:srgbClr val="356AED"/>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chemeClr val="bg1"/>
                </a:solidFill>
                <a:latin typeface="黑体" charset="0"/>
                <a:ea typeface="黑体" charset="0"/>
                <a:cs typeface="黑体" charset="0"/>
              </a:rPr>
              <a:t>机构评估</a:t>
            </a:r>
          </a:p>
        </p:txBody>
      </p:sp>
    </p:spTree>
    <p:extLst>
      <p:ext uri="{BB962C8B-B14F-4D97-AF65-F5344CB8AC3E}">
        <p14:creationId xmlns:p14="http://schemas.microsoft.com/office/powerpoint/2010/main" val="38036376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22" presetClass="entr" presetSubtype="2"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2"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par>
                                <p:cTn id="14" presetID="22" presetClass="entr" presetSubtype="2" fill="hold" grpId="0" nodeType="withEffect">
                                  <p:stCondLst>
                                    <p:cond delay="300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500"/>
                                        <p:tgtEl>
                                          <p:spTgt spid="18"/>
                                        </p:tgtEl>
                                      </p:cBhvr>
                                    </p:animEffect>
                                  </p:childTnLst>
                                </p:cTn>
                              </p:par>
                              <p:par>
                                <p:cTn id="17" presetID="22" presetClass="entr" presetSubtype="2" fill="hold" grpId="0" nodeType="withEffect">
                                  <p:stCondLst>
                                    <p:cond delay="300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2" fill="hold" nodeType="withEffect">
                                  <p:stCondLst>
                                    <p:cond delay="3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1" fill="hold" grpId="0" nodeType="withEffect">
                                  <p:stCondLst>
                                    <p:cond delay="500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par>
                                <p:cTn id="26" presetID="22" presetClass="entr" presetSubtype="1" fill="hold" grpId="0" nodeType="withEffect">
                                  <p:stCondLst>
                                    <p:cond delay="500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par>
                                <p:cTn id="29" presetID="22" presetClass="entr" presetSubtype="1" fill="hold" grpId="0" nodeType="withEffect">
                                  <p:stCondLst>
                                    <p:cond delay="5000"/>
                                  </p:stCondLst>
                                  <p:childTnLst>
                                    <p:set>
                                      <p:cBhvr>
                                        <p:cTn id="30" dur="1" fill="hold">
                                          <p:stCondLst>
                                            <p:cond delay="0"/>
                                          </p:stCondLst>
                                        </p:cTn>
                                        <p:tgtEl>
                                          <p:spTgt spid="27"/>
                                        </p:tgtEl>
                                        <p:attrNameLst>
                                          <p:attrName>style.visibility</p:attrName>
                                        </p:attrNameLst>
                                      </p:cBhvr>
                                      <p:to>
                                        <p:strVal val="visible"/>
                                      </p:to>
                                    </p:set>
                                    <p:animEffect transition="in" filter="wipe(up)">
                                      <p:cBhvr>
                                        <p:cTn id="31" dur="500"/>
                                        <p:tgtEl>
                                          <p:spTgt spid="27"/>
                                        </p:tgtEl>
                                      </p:cBhvr>
                                    </p:animEffect>
                                  </p:childTnLst>
                                </p:cTn>
                              </p:par>
                              <p:par>
                                <p:cTn id="32" presetID="22" presetClass="entr" presetSubtype="1" fill="hold" nodeType="withEffect">
                                  <p:stCondLst>
                                    <p:cond delay="500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22" presetClass="entr" presetSubtype="1" fill="hold" nodeType="withEffect">
                                  <p:stCondLst>
                                    <p:cond delay="50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par>
                                <p:cTn id="38" presetID="22" presetClass="entr" presetSubtype="8" fill="hold" grpId="0" nodeType="withEffect">
                                  <p:stCondLst>
                                    <p:cond delay="70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700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par>
                                <p:cTn id="44" presetID="22" presetClass="entr" presetSubtype="8" fill="hold" nodeType="withEffect">
                                  <p:stCondLst>
                                    <p:cond delay="700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500"/>
                                        <p:tgtEl>
                                          <p:spTgt spid="6"/>
                                        </p:tgtEl>
                                      </p:cBhvr>
                                    </p:animEffect>
                                  </p:childTnLst>
                                </p:cTn>
                              </p:par>
                              <p:par>
                                <p:cTn id="47" presetID="22" presetClass="entr" presetSubtype="8" fill="hold" grpId="0" nodeType="withEffect">
                                  <p:stCondLst>
                                    <p:cond delay="900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par>
                                <p:cTn id="50" presetID="22" presetClass="entr" presetSubtype="4" fill="hold" nodeType="withEffect">
                                  <p:stCondLst>
                                    <p:cond delay="900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900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B50CC-B4F6-ED4D-A255-FA4800BF758C}"/>
              </a:ext>
            </a:extLst>
          </p:cNvPr>
          <p:cNvSpPr>
            <a:spLocks noGrp="1"/>
          </p:cNvSpPr>
          <p:nvPr>
            <p:ph type="title"/>
          </p:nvPr>
        </p:nvSpPr>
        <p:spPr/>
        <p:txBody>
          <a:bodyPr/>
          <a:lstStyle/>
          <a:p>
            <a:r>
              <a:rPr lang="zh-CN" altLang="en-US" dirty="0">
                <a:latin typeface="SimHei" charset="-122"/>
                <a:ea typeface="SimHei" charset="-122"/>
                <a:cs typeface="SimHei" charset="-122"/>
              </a:rPr>
              <a:t>系统平台基础</a:t>
            </a:r>
            <a:endParaRPr lang="en-US" dirty="0"/>
          </a:p>
        </p:txBody>
      </p:sp>
      <p:sp>
        <p:nvSpPr>
          <p:cNvPr id="31746" name="内容占位符 2"/>
          <p:cNvSpPr>
            <a:spLocks noGrp="1"/>
          </p:cNvSpPr>
          <p:nvPr>
            <p:ph idx="1"/>
          </p:nvPr>
        </p:nvSpPr>
        <p:spPr>
          <a:xfrm>
            <a:off x="350839" y="1196975"/>
            <a:ext cx="5826298" cy="4929188"/>
          </a:xfrm>
        </p:spPr>
        <p:txBody>
          <a:bodyPr>
            <a:noAutofit/>
          </a:bodyPr>
          <a:lstStyle/>
          <a:p>
            <a:pPr fontAlgn="auto">
              <a:spcBef>
                <a:spcPts val="950"/>
              </a:spcBef>
              <a:spcAft>
                <a:spcPts val="0"/>
              </a:spcAft>
              <a:buClr>
                <a:srgbClr val="0490D1"/>
              </a:buClr>
              <a:buFont typeface="Wingdings" pitchFamily="2" charset="2"/>
              <a:buChar char="q"/>
              <a:defRPr/>
            </a:pPr>
            <a:r>
              <a:rPr lang="zh-CN" altLang="en-US" sz="2583" kern="1200" dirty="0">
                <a:latin typeface="SimHei" charset="0"/>
                <a:ea typeface="SimHei" charset="0"/>
                <a:cs typeface="SimHei" charset="0"/>
              </a:rPr>
              <a:t>科技情报挖掘及</a:t>
            </a:r>
            <a:r>
              <a:rPr lang="ja-JP" altLang="en-US" sz="2583" kern="1200">
                <a:latin typeface="SimHei" charset="0"/>
                <a:ea typeface="SimHei" charset="0"/>
                <a:cs typeface="SimHei" charset="0"/>
              </a:rPr>
              <a:t>智能</a:t>
            </a:r>
            <a:r>
              <a:rPr lang="zh-CN" altLang="en-US" sz="2583" kern="1200" dirty="0">
                <a:latin typeface="SimHei" charset="0"/>
                <a:ea typeface="SimHei" charset="0"/>
                <a:cs typeface="SimHei" charset="0"/>
              </a:rPr>
              <a:t>服务</a:t>
            </a:r>
            <a:r>
              <a:rPr lang="en-US" altLang="zh-CN" kern="1200" dirty="0" err="1">
                <a:solidFill>
                  <a:srgbClr val="C00000"/>
                </a:solidFill>
                <a:latin typeface="Times New Roman" charset="0"/>
                <a:ea typeface="Times New Roman" charset="0"/>
                <a:cs typeface="Times New Roman" charset="0"/>
              </a:rPr>
              <a:t>AMiner.cn</a:t>
            </a:r>
            <a:endParaRPr lang="en-US" altLang="zh-CN" kern="1200" dirty="0">
              <a:solidFill>
                <a:srgbClr val="C00000"/>
              </a:solidFill>
              <a:latin typeface="Times New Roman" charset="0"/>
              <a:ea typeface="Times New Roman" charset="0"/>
              <a:cs typeface="Times New Roman" charset="0"/>
            </a:endParaRPr>
          </a:p>
          <a:p>
            <a:pPr lvl="1">
              <a:spcBef>
                <a:spcPts val="950"/>
              </a:spcBef>
              <a:buSzPct val="60000"/>
              <a:buFont typeface="Wingdings" pitchFamily="2" charset="2"/>
              <a:buChar char="n"/>
              <a:defRPr/>
            </a:pPr>
            <a:r>
              <a:rPr lang="en-US" altLang="zh-CN" sz="2400" dirty="0">
                <a:latin typeface="Times New Roman" charset="0"/>
                <a:ea typeface="Times New Roman" charset="0"/>
                <a:cs typeface="Times New Roman" charset="0"/>
              </a:rPr>
              <a:t>2006</a:t>
            </a:r>
            <a:r>
              <a:rPr lang="zh-CN" altLang="en-US" sz="2400" dirty="0">
                <a:latin typeface="SimHei" charset="0"/>
                <a:ea typeface="SimHei" charset="0"/>
                <a:cs typeface="SimHei" charset="0"/>
              </a:rPr>
              <a:t>年开始运行</a:t>
            </a:r>
            <a:endParaRPr lang="en-US" altLang="zh-CN" sz="2400" dirty="0">
              <a:latin typeface="SimHei" charset="0"/>
              <a:ea typeface="SimHei" charset="0"/>
              <a:cs typeface="SimHei" charset="0"/>
            </a:endParaRPr>
          </a:p>
          <a:p>
            <a:pPr lvl="1">
              <a:spcBef>
                <a:spcPts val="950"/>
              </a:spcBef>
              <a:buSzPct val="60000"/>
              <a:buFont typeface="Wingdings" pitchFamily="2" charset="2"/>
              <a:buChar char="n"/>
              <a:defRPr/>
            </a:pPr>
            <a:r>
              <a:rPr lang="zh-CN" altLang="en-US" sz="2400" kern="1200" dirty="0">
                <a:latin typeface="SimHei" charset="0"/>
                <a:ea typeface="SimHei" charset="0"/>
                <a:cs typeface="SimHei" charset="0"/>
              </a:rPr>
              <a:t>论文</a:t>
            </a:r>
            <a:r>
              <a:rPr lang="en-US" altLang="zh-CN" sz="2400" kern="1200" dirty="0">
                <a:latin typeface="SimHei" charset="0"/>
                <a:ea typeface="SimHei" charset="0"/>
                <a:cs typeface="SimHei" charset="0"/>
              </a:rPr>
              <a:t>&gt;3.0</a:t>
            </a:r>
            <a:r>
              <a:rPr lang="zh-CN" altLang="en-US" sz="2400" kern="1200" dirty="0">
                <a:latin typeface="SimHei" charset="0"/>
                <a:ea typeface="SimHei" charset="0"/>
                <a:cs typeface="SimHei" charset="0"/>
              </a:rPr>
              <a:t>亿，引用关系 </a:t>
            </a:r>
            <a:r>
              <a:rPr lang="en-US" altLang="zh-CN" sz="2400" kern="1200" dirty="0">
                <a:latin typeface="SimHei" charset="0"/>
                <a:ea typeface="SimHei" charset="0"/>
                <a:cs typeface="SimHei" charset="0"/>
              </a:rPr>
              <a:t>&gt;7.5</a:t>
            </a:r>
            <a:r>
              <a:rPr lang="zh-CN" altLang="en-US" sz="2400" kern="1200" dirty="0">
                <a:latin typeface="SimHei" charset="0"/>
                <a:ea typeface="SimHei" charset="0"/>
                <a:cs typeface="SimHei" charset="0"/>
              </a:rPr>
              <a:t>亿</a:t>
            </a:r>
          </a:p>
          <a:p>
            <a:pPr lvl="1">
              <a:spcBef>
                <a:spcPts val="950"/>
              </a:spcBef>
              <a:buSzPct val="60000"/>
              <a:buFont typeface="Wingdings" pitchFamily="2" charset="2"/>
              <a:buChar char="n"/>
              <a:defRPr/>
            </a:pPr>
            <a:r>
              <a:rPr lang="zh-CN" altLang="en-US" sz="2400" kern="1200" dirty="0">
                <a:latin typeface="SimHei" charset="0"/>
                <a:ea typeface="SimHei" charset="0"/>
                <a:cs typeface="SimHei" charset="0"/>
              </a:rPr>
              <a:t>学者</a:t>
            </a:r>
            <a:r>
              <a:rPr lang="en-US" altLang="zh-CN" sz="2400" kern="1200" dirty="0">
                <a:latin typeface="SimHei" charset="0"/>
                <a:ea typeface="SimHei" charset="0"/>
                <a:cs typeface="SimHei" charset="0"/>
              </a:rPr>
              <a:t>&gt;1.3</a:t>
            </a:r>
            <a:r>
              <a:rPr lang="zh-CN" altLang="en-US" sz="2400" kern="1200" dirty="0">
                <a:latin typeface="SimHei" charset="0"/>
                <a:ea typeface="SimHei" charset="0"/>
                <a:cs typeface="SimHei" charset="0"/>
              </a:rPr>
              <a:t>亿</a:t>
            </a:r>
          </a:p>
          <a:p>
            <a:pPr lvl="1">
              <a:spcBef>
                <a:spcPts val="950"/>
              </a:spcBef>
              <a:buSzPct val="60000"/>
              <a:buFont typeface="Wingdings" pitchFamily="2" charset="2"/>
              <a:buChar char="n"/>
              <a:defRPr/>
            </a:pPr>
            <a:r>
              <a:rPr lang="zh-CN" altLang="en-US" sz="2400" kern="1200" dirty="0">
                <a:latin typeface="SimHei" charset="0"/>
                <a:ea typeface="SimHei" charset="0"/>
                <a:cs typeface="SimHei" charset="0"/>
              </a:rPr>
              <a:t>知识</a:t>
            </a:r>
            <a:r>
              <a:rPr lang="ja-JP" altLang="en-US" sz="2400" kern="1200">
                <a:latin typeface="SimHei" charset="0"/>
                <a:ea typeface="SimHei" charset="0"/>
                <a:cs typeface="SimHei" charset="0"/>
              </a:rPr>
              <a:t>概念</a:t>
            </a:r>
            <a:r>
              <a:rPr lang="en-US" altLang="zh-CN" sz="2400" kern="1200" dirty="0">
                <a:latin typeface="SimHei" charset="0"/>
                <a:ea typeface="SimHei" charset="0"/>
                <a:cs typeface="SimHei" charset="0"/>
              </a:rPr>
              <a:t>&gt;800</a:t>
            </a:r>
            <a:r>
              <a:rPr lang="zh-CN" altLang="en-US" sz="2400" kern="1200" dirty="0">
                <a:latin typeface="SimHei" charset="0"/>
                <a:ea typeface="SimHei" charset="0"/>
                <a:cs typeface="SimHei" charset="0"/>
              </a:rPr>
              <a:t>万概念</a:t>
            </a:r>
          </a:p>
          <a:p>
            <a:pPr lvl="1">
              <a:spcBef>
                <a:spcPts val="950"/>
              </a:spcBef>
              <a:buSzPct val="60000"/>
              <a:buFont typeface="Wingdings" pitchFamily="2" charset="2"/>
              <a:buChar char="n"/>
              <a:defRPr/>
            </a:pPr>
            <a:r>
              <a:rPr lang="zh-CN" altLang="en-US" sz="2400" kern="1200" dirty="0">
                <a:latin typeface="SimHei" charset="0"/>
                <a:ea typeface="SimHei" charset="0"/>
                <a:cs typeface="SimHei" charset="0"/>
              </a:rPr>
              <a:t>论文日更新</a:t>
            </a:r>
            <a:r>
              <a:rPr lang="en-US" altLang="zh-CN" sz="2400" kern="1200" dirty="0">
                <a:latin typeface="SimHei" charset="0"/>
                <a:ea typeface="SimHei" charset="0"/>
                <a:cs typeface="SimHei" charset="0"/>
              </a:rPr>
              <a:t>&gt;5</a:t>
            </a:r>
            <a:r>
              <a:rPr lang="zh-CN" altLang="en-US" sz="2400" kern="1200" dirty="0">
                <a:latin typeface="SimHei" charset="0"/>
                <a:ea typeface="SimHei" charset="0"/>
                <a:cs typeface="SimHei" charset="0"/>
              </a:rPr>
              <a:t>万</a:t>
            </a:r>
          </a:p>
          <a:p>
            <a:pPr lvl="1">
              <a:spcBef>
                <a:spcPts val="950"/>
              </a:spcBef>
              <a:buSzPct val="60000"/>
              <a:buFont typeface="Wingdings" pitchFamily="2" charset="2"/>
              <a:buChar char="n"/>
              <a:defRPr/>
            </a:pPr>
            <a:r>
              <a:rPr lang="zh-CN" altLang="en-US" sz="2400" kern="1200" dirty="0">
                <a:latin typeface="SimHei" charset="0"/>
                <a:ea typeface="SimHei" charset="0"/>
                <a:cs typeface="SimHei" charset="0"/>
              </a:rPr>
              <a:t>全球</a:t>
            </a:r>
            <a:r>
              <a:rPr lang="en-US" altLang="zh-CN" sz="2400" b="1" kern="1200" dirty="0">
                <a:solidFill>
                  <a:srgbClr val="C00000"/>
                </a:solidFill>
                <a:latin typeface="Times New Roman" charset="0"/>
                <a:ea typeface="Times New Roman" charset="0"/>
                <a:cs typeface="Times New Roman" charset="0"/>
              </a:rPr>
              <a:t>1000</a:t>
            </a:r>
            <a:r>
              <a:rPr lang="zh-CN" altLang="en-US" sz="2400" b="1" kern="1200" dirty="0">
                <a:solidFill>
                  <a:srgbClr val="C00000"/>
                </a:solidFill>
                <a:latin typeface="SimHei" charset="0"/>
                <a:ea typeface="SimHei" charset="0"/>
                <a:cs typeface="SimHei" charset="0"/>
              </a:rPr>
              <a:t>多万独立</a:t>
            </a:r>
            <a:r>
              <a:rPr lang="en-US" altLang="zh-CN" sz="2400" b="1" kern="1200" dirty="0">
                <a:solidFill>
                  <a:srgbClr val="C00000"/>
                </a:solidFill>
                <a:latin typeface="Times New Roman" charset="0"/>
                <a:ea typeface="Times New Roman" charset="0"/>
                <a:cs typeface="Times New Roman" charset="0"/>
              </a:rPr>
              <a:t>IP</a:t>
            </a:r>
            <a:r>
              <a:rPr lang="zh-CN" altLang="en-US" sz="2400" kern="1200" dirty="0">
                <a:latin typeface="SimHei" charset="0"/>
                <a:ea typeface="SimHei" charset="0"/>
                <a:cs typeface="SimHei" charset="0"/>
              </a:rPr>
              <a:t>访问</a:t>
            </a:r>
          </a:p>
          <a:p>
            <a:pPr fontAlgn="auto">
              <a:spcBef>
                <a:spcPts val="950"/>
              </a:spcBef>
              <a:spcAft>
                <a:spcPts val="0"/>
              </a:spcAft>
              <a:buClr>
                <a:srgbClr val="0490D1"/>
              </a:buClr>
              <a:buFont typeface="Wingdings" pitchFamily="2" charset="2"/>
              <a:buChar char="q"/>
              <a:defRPr/>
            </a:pPr>
            <a:r>
              <a:rPr lang="ja-JP" altLang="en-US" sz="2583" kern="1200">
                <a:latin typeface="SimHei" charset="0"/>
                <a:ea typeface="SimHei" charset="0"/>
                <a:cs typeface="SimHei" charset="0"/>
              </a:rPr>
              <a:t>获得</a:t>
            </a:r>
            <a:r>
              <a:rPr lang="en-US" altLang="ja-JP" sz="2583" kern="1200" dirty="0">
                <a:latin typeface="SimHei" charset="0"/>
                <a:ea typeface="SimHei" charset="0"/>
                <a:cs typeface="SimHei" charset="0"/>
              </a:rPr>
              <a:t>2013</a:t>
            </a:r>
            <a:r>
              <a:rPr lang="ja-JP" altLang="en-US" sz="2583" kern="1200">
                <a:latin typeface="SimHei" charset="0"/>
                <a:ea typeface="SimHei" charset="0"/>
                <a:cs typeface="SimHei" charset="0"/>
              </a:rPr>
              <a:t>中国人工智能学会科技进步一等奖，</a:t>
            </a:r>
            <a:r>
              <a:rPr lang="en-US" altLang="ja-JP" sz="2583" kern="1200" dirty="0">
                <a:latin typeface="SimHei" charset="0"/>
                <a:ea typeface="SimHei" charset="0"/>
                <a:cs typeface="SimHei" charset="0"/>
              </a:rPr>
              <a:t>2017</a:t>
            </a:r>
            <a:r>
              <a:rPr lang="ja-JP" altLang="en-US" sz="2583" kern="1200">
                <a:latin typeface="SimHei" charset="0"/>
                <a:ea typeface="SimHei" charset="0"/>
                <a:cs typeface="SimHei" charset="0"/>
              </a:rPr>
              <a:t>北京市科技进步一等奖</a:t>
            </a:r>
            <a:endParaRPr lang="en-US" altLang="zh-CN" kern="1200" dirty="0">
              <a:latin typeface="Times New Roman" charset="0"/>
              <a:ea typeface="Times New Roman" charset="0"/>
              <a:cs typeface="Times New Roman" charset="0"/>
            </a:endParaRPr>
          </a:p>
          <a:p>
            <a:pPr lvl="1">
              <a:spcBef>
                <a:spcPts val="950"/>
              </a:spcBef>
              <a:buSzPct val="60000"/>
              <a:buFont typeface="Wingdings" pitchFamily="2" charset="2"/>
              <a:buChar char="n"/>
              <a:defRPr/>
            </a:pPr>
            <a:endParaRPr lang="zh-CN" altLang="en-US" sz="2400" kern="1200" dirty="0">
              <a:latin typeface="SimHei" charset="0"/>
              <a:ea typeface="SimHei" charset="0"/>
              <a:cs typeface="SimHei" charset="0"/>
            </a:endParaRPr>
          </a:p>
          <a:p>
            <a:pPr marL="0" indent="0" fontAlgn="auto">
              <a:spcBef>
                <a:spcPts val="950"/>
              </a:spcBef>
              <a:spcAft>
                <a:spcPts val="0"/>
              </a:spcAft>
              <a:buClr>
                <a:srgbClr val="C00000"/>
              </a:buClr>
              <a:buNone/>
              <a:defRPr/>
            </a:pPr>
            <a:endParaRPr lang="en-US" altLang="zh-CN" sz="2583" strike="sngStrike" dirty="0">
              <a:solidFill>
                <a:srgbClr val="C00000"/>
              </a:solidFill>
              <a:latin typeface="SimHei" charset="0"/>
              <a:ea typeface="SimHei" charset="0"/>
              <a:cs typeface="SimHei" charset="0"/>
            </a:endParaRPr>
          </a:p>
          <a:p>
            <a:pPr marL="0" indent="0" fontAlgn="auto">
              <a:spcBef>
                <a:spcPts val="950"/>
              </a:spcBef>
              <a:spcAft>
                <a:spcPts val="0"/>
              </a:spcAft>
              <a:buClr>
                <a:srgbClr val="C00000"/>
              </a:buClr>
              <a:buNone/>
              <a:defRPr/>
            </a:pPr>
            <a:endParaRPr lang="en-US" altLang="zh-CN" sz="2583" strike="sngStrike" dirty="0">
              <a:solidFill>
                <a:srgbClr val="C00000"/>
              </a:solidFill>
              <a:latin typeface="SimHei" charset="0"/>
              <a:ea typeface="SimHei" charset="0"/>
              <a:cs typeface="SimHei" charset="0"/>
            </a:endParaRPr>
          </a:p>
        </p:txBody>
      </p:sp>
      <p:grpSp>
        <p:nvGrpSpPr>
          <p:cNvPr id="10" name="Group 9"/>
          <p:cNvGrpSpPr/>
          <p:nvPr/>
        </p:nvGrpSpPr>
        <p:grpSpPr>
          <a:xfrm>
            <a:off x="7185248" y="404664"/>
            <a:ext cx="2284962" cy="2210053"/>
            <a:chOff x="6851650" y="-742137"/>
            <a:chExt cx="3048000" cy="2745515"/>
          </a:xfrm>
        </p:grpSpPr>
        <p:grpSp>
          <p:nvGrpSpPr>
            <p:cNvPr id="4" name="Group 3"/>
            <p:cNvGrpSpPr/>
            <p:nvPr/>
          </p:nvGrpSpPr>
          <p:grpSpPr>
            <a:xfrm>
              <a:off x="6851650" y="-742137"/>
              <a:ext cx="3048000" cy="2745515"/>
              <a:chOff x="0" y="-112265"/>
              <a:chExt cx="9899650" cy="9045909"/>
            </a:xfrm>
          </p:grpSpPr>
          <p:pic>
            <p:nvPicPr>
              <p:cNvPr id="2" name="Picture 1"/>
              <p:cNvPicPr>
                <a:picLocks noChangeAspect="1"/>
              </p:cNvPicPr>
              <p:nvPr/>
            </p:nvPicPr>
            <p:blipFill>
              <a:blip r:embed="rId3"/>
              <a:stretch>
                <a:fillRect/>
              </a:stretch>
            </p:blipFill>
            <p:spPr>
              <a:xfrm>
                <a:off x="0" y="-112265"/>
                <a:ext cx="9899650" cy="4604086"/>
              </a:xfrm>
              <a:prstGeom prst="rect">
                <a:avLst/>
              </a:prstGeom>
            </p:spPr>
          </p:pic>
          <p:pic>
            <p:nvPicPr>
              <p:cNvPr id="3" name="Picture 2"/>
              <p:cNvPicPr>
                <a:picLocks noChangeAspect="1"/>
              </p:cNvPicPr>
              <p:nvPr/>
            </p:nvPicPr>
            <p:blipFill>
              <a:blip r:embed="rId4"/>
              <a:stretch>
                <a:fillRect/>
              </a:stretch>
            </p:blipFill>
            <p:spPr>
              <a:xfrm>
                <a:off x="0" y="4249504"/>
                <a:ext cx="9899650" cy="4684140"/>
              </a:xfrm>
              <a:prstGeom prst="rect">
                <a:avLst/>
              </a:prstGeom>
            </p:spPr>
          </p:pic>
        </p:grpSp>
        <p:sp>
          <p:nvSpPr>
            <p:cNvPr id="5" name="Rectangle 4"/>
            <p:cNvSpPr/>
            <p:nvPr/>
          </p:nvSpPr>
          <p:spPr bwMode="auto">
            <a:xfrm>
              <a:off x="6851650" y="-717513"/>
              <a:ext cx="3048000" cy="2720891"/>
            </a:xfrm>
            <a:prstGeom prst="rect">
              <a:avLst/>
            </a:prstGeom>
            <a:no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en-US" sz="2400">
                <a:latin typeface="Times New Roman" pitchFamily="18" charset="0"/>
              </a:endParaRPr>
            </a:p>
          </p:txBody>
        </p:sp>
      </p:grpSp>
      <p:graphicFrame>
        <p:nvGraphicFramePr>
          <p:cNvPr id="17" name="Table 16">
            <a:extLst>
              <a:ext uri="{FF2B5EF4-FFF2-40B4-BE49-F238E27FC236}">
                <a16:creationId xmlns:a16="http://schemas.microsoft.com/office/drawing/2014/main" id="{157EE57E-D859-3C4C-81AC-B1C3B639B0DC}"/>
              </a:ext>
            </a:extLst>
          </p:cNvPr>
          <p:cNvGraphicFramePr>
            <a:graphicFrameLocks noGrp="1"/>
          </p:cNvGraphicFramePr>
          <p:nvPr>
            <p:extLst>
              <p:ext uri="{D42A27DB-BD31-4B8C-83A1-F6EECF244321}">
                <p14:modId xmlns:p14="http://schemas.microsoft.com/office/powerpoint/2010/main" val="2755539585"/>
              </p:ext>
            </p:extLst>
          </p:nvPr>
        </p:nvGraphicFramePr>
        <p:xfrm>
          <a:off x="6321549" y="2636565"/>
          <a:ext cx="3455987" cy="4104803"/>
        </p:xfrm>
        <a:graphic>
          <a:graphicData uri="http://schemas.openxmlformats.org/drawingml/2006/table">
            <a:tbl>
              <a:tblPr/>
              <a:tblGrid>
                <a:gridCol w="2447925">
                  <a:extLst>
                    <a:ext uri="{9D8B030D-6E8A-4147-A177-3AD203B41FA5}">
                      <a16:colId xmlns:a16="http://schemas.microsoft.com/office/drawing/2014/main" val="2943770938"/>
                    </a:ext>
                  </a:extLst>
                </a:gridCol>
                <a:gridCol w="1008062">
                  <a:extLst>
                    <a:ext uri="{9D8B030D-6E8A-4147-A177-3AD203B41FA5}">
                      <a16:colId xmlns:a16="http://schemas.microsoft.com/office/drawing/2014/main" val="4016932345"/>
                    </a:ext>
                  </a:extLst>
                </a:gridCol>
              </a:tblGrid>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论文来源</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数量</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3366963975"/>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MAG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1.8</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3255750585"/>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CKCEST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2.0</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3711065527"/>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dirty="0" err="1">
                          <a:ln>
                            <a:noFill/>
                          </a:ln>
                          <a:solidFill>
                            <a:srgbClr val="000000"/>
                          </a:solidFill>
                          <a:effectLst/>
                          <a:latin typeface="Times New Roman" panose="02020603050405020304" pitchFamily="18" charset="0"/>
                          <a:ea typeface="黑体" panose="02010609060101010101" pitchFamily="49" charset="-122"/>
                        </a:rPr>
                        <a:t>pubmed</a:t>
                      </a:r>
                      <a:endParaRPr kumimoji="0" lang="en-US" altLang="zh-CN"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3000</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766235404"/>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EI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700</a:t>
                      </a:r>
                      <a:r>
                        <a:rPr kumimoji="0" lang="zh-CN" altLang="en-US"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24346119"/>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DBLP</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460</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882480861"/>
                  </a:ext>
                </a:extLst>
              </a:tr>
              <a:tr h="667490">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Springer, Scopus,</a:t>
                      </a:r>
                      <a:b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b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ACM, IEEE</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等</a:t>
                      </a:r>
                      <a:endParaRPr kumimoji="0" lang="en-US"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1100</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81873655"/>
                  </a:ext>
                </a:extLst>
              </a:tr>
              <a:tr h="648072">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实时抓取</a:t>
                      </a:r>
                      <a:br>
                        <a:rPr kumimoji="0" lang="zh-CN" altLang="en-US"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br>
                      <a:r>
                        <a:rPr kumimoji="0" lang="en-US" altLang="zh-CN"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nature</a:t>
                      </a:r>
                      <a:r>
                        <a:rPr kumimoji="0" lang="zh-CN" altLang="en-US"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等</a:t>
                      </a:r>
                      <a:r>
                        <a:rPr kumimoji="0" lang="en-US" altLang="zh-CN"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400+</a:t>
                      </a:r>
                      <a:r>
                        <a:rPr kumimoji="0" lang="zh-CN" altLang="en-US" sz="1800" b="0" i="0" u="none" strike="noStrike" cap="none" normalizeH="0" baseline="0" dirty="0">
                          <a:ln>
                            <a:noFill/>
                          </a:ln>
                          <a:solidFill>
                            <a:srgbClr val="000000"/>
                          </a:solidFill>
                          <a:effectLst/>
                          <a:latin typeface="Times New Roman" panose="02020603050405020304" pitchFamily="18" charset="0"/>
                          <a:ea typeface="黑体" panose="02010609060101010101" pitchFamily="49" charset="-122"/>
                        </a:rPr>
                        <a:t>期刊</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1500</a:t>
                      </a:r>
                      <a:r>
                        <a:rPr kumimoji="0" lang="zh-CN" altLang="en-US" sz="1800" b="0" i="0" u="none" strike="noStrike" cap="none" normalizeH="0" baseline="0">
                          <a:ln>
                            <a:noFill/>
                          </a:ln>
                          <a:solidFill>
                            <a:srgbClr val="000000"/>
                          </a:solidFill>
                          <a:effectLst/>
                          <a:latin typeface="Times New Roman" panose="02020603050405020304" pitchFamily="18" charset="0"/>
                          <a:ea typeface="黑体" panose="02010609060101010101" pitchFamily="49" charset="-122"/>
                        </a:rPr>
                        <a:t>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796206374"/>
                  </a:ext>
                </a:extLst>
              </a:tr>
              <a:tr h="398463">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C00000"/>
                          </a:solidFill>
                          <a:effectLst/>
                          <a:latin typeface="Times New Roman" panose="02020603050405020304" pitchFamily="18" charset="0"/>
                          <a:ea typeface="黑体" panose="02010609060101010101" pitchFamily="49" charset="-122"/>
                        </a:rPr>
                        <a:t>去重总数</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20000"/>
                        </a:spcBef>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20000"/>
                        </a:spcBef>
                        <a:defRPr sz="20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20000"/>
                        </a:spcBef>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C00000"/>
                          </a:solidFill>
                          <a:effectLst/>
                          <a:latin typeface="Times New Roman" panose="02020603050405020304" pitchFamily="18" charset="0"/>
                          <a:ea typeface="黑体" panose="02010609060101010101" pitchFamily="49" charset="-122"/>
                        </a:rPr>
                        <a:t>3.0</a:t>
                      </a:r>
                      <a:r>
                        <a:rPr kumimoji="0" lang="zh-CN" altLang="en-US" sz="1800" b="1" i="0" u="none" strike="noStrike" cap="none" normalizeH="0" baseline="0" dirty="0">
                          <a:ln>
                            <a:noFill/>
                          </a:ln>
                          <a:solidFill>
                            <a:srgbClr val="C00000"/>
                          </a:solidFill>
                          <a:effectLst/>
                          <a:latin typeface="Times New Roman" panose="02020603050405020304" pitchFamily="18" charset="0"/>
                          <a:ea typeface="黑体" panose="02010609060101010101" pitchFamily="49" charset="-122"/>
                        </a:rPr>
                        <a:t>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3070675489"/>
                  </a:ext>
                </a:extLst>
              </a:tr>
            </a:tbl>
          </a:graphicData>
        </a:graphic>
      </p:graphicFrame>
    </p:spTree>
    <p:extLst>
      <p:ext uri="{BB962C8B-B14F-4D97-AF65-F5344CB8AC3E}">
        <p14:creationId xmlns:p14="http://schemas.microsoft.com/office/powerpoint/2010/main" val="34507590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A216-0B0F-774D-AF52-DC6E4F06366E}"/>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清华</a:t>
            </a:r>
            <a:r>
              <a:rPr lang="en-US" altLang="zh-CN" dirty="0">
                <a:latin typeface="SimHei" panose="02010609060101010101" pitchFamily="49" charset="-122"/>
                <a:ea typeface="SimHei" panose="02010609060101010101" pitchFamily="49" charset="-122"/>
              </a:rPr>
              <a:t>-</a:t>
            </a:r>
            <a:r>
              <a:rPr lang="ja-JP" altLang="en-US">
                <a:latin typeface="SimHei" panose="02010609060101010101" pitchFamily="49" charset="-122"/>
                <a:ea typeface="SimHei" panose="02010609060101010101" pitchFamily="49" charset="-122"/>
              </a:rPr>
              <a:t>工程院知识智能联合研究中心</a:t>
            </a:r>
            <a:endParaRPr lang="en-US" dirty="0">
              <a:latin typeface="SimHei" panose="02010609060101010101" pitchFamily="49" charset="-122"/>
              <a:ea typeface="SimHei" panose="02010609060101010101" pitchFamily="49" charset="-122"/>
            </a:endParaRPr>
          </a:p>
        </p:txBody>
      </p:sp>
      <p:sp>
        <p:nvSpPr>
          <p:cNvPr id="3" name="Content Placeholder 2">
            <a:extLst>
              <a:ext uri="{FF2B5EF4-FFF2-40B4-BE49-F238E27FC236}">
                <a16:creationId xmlns:a16="http://schemas.microsoft.com/office/drawing/2014/main" id="{64E199D2-CAFD-C84E-9EC9-0439598606D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E279296-1DFF-BC48-9E48-686949EB10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5879152" cy="3132242"/>
          </a:xfrm>
          <a:prstGeom prst="rect">
            <a:avLst/>
          </a:prstGeom>
          <a:noFill/>
          <a:ln>
            <a:noFill/>
          </a:ln>
        </p:spPr>
      </p:pic>
      <p:pic>
        <p:nvPicPr>
          <p:cNvPr id="4" name="Picture 3">
            <a:extLst>
              <a:ext uri="{FF2B5EF4-FFF2-40B4-BE49-F238E27FC236}">
                <a16:creationId xmlns:a16="http://schemas.microsoft.com/office/drawing/2014/main" id="{C518F63A-6E59-7A48-A632-945D902FA1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6942" y="3356992"/>
            <a:ext cx="5649058" cy="3168352"/>
          </a:xfrm>
          <a:prstGeom prst="rect">
            <a:avLst/>
          </a:prstGeom>
          <a:noFill/>
          <a:ln>
            <a:noFill/>
          </a:ln>
        </p:spPr>
      </p:pic>
      <p:sp>
        <p:nvSpPr>
          <p:cNvPr id="6" name="Rectangle 5">
            <a:extLst>
              <a:ext uri="{FF2B5EF4-FFF2-40B4-BE49-F238E27FC236}">
                <a16:creationId xmlns:a16="http://schemas.microsoft.com/office/drawing/2014/main" id="{68A95CA0-E502-FB4B-83D5-ECE107D29AAB}"/>
              </a:ext>
            </a:extLst>
          </p:cNvPr>
          <p:cNvSpPr/>
          <p:nvPr/>
        </p:nvSpPr>
        <p:spPr>
          <a:xfrm>
            <a:off x="5879152" y="1124744"/>
            <a:ext cx="874048" cy="458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C00000"/>
                </a:solidFill>
              </a:rPr>
              <a:t>2017</a:t>
            </a:r>
            <a:endParaRPr lang="en-US" sz="2000" dirty="0">
              <a:solidFill>
                <a:srgbClr val="C00000"/>
              </a:solidFill>
            </a:endParaRPr>
          </a:p>
        </p:txBody>
      </p:sp>
      <p:sp>
        <p:nvSpPr>
          <p:cNvPr id="7" name="Rectangle 6">
            <a:extLst>
              <a:ext uri="{FF2B5EF4-FFF2-40B4-BE49-F238E27FC236}">
                <a16:creationId xmlns:a16="http://schemas.microsoft.com/office/drawing/2014/main" id="{BC54C259-6DB4-7C4D-B6FF-2776728BACB3}"/>
              </a:ext>
            </a:extLst>
          </p:cNvPr>
          <p:cNvSpPr/>
          <p:nvPr/>
        </p:nvSpPr>
        <p:spPr>
          <a:xfrm>
            <a:off x="3382894" y="6030534"/>
            <a:ext cx="874048" cy="458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C00000"/>
                </a:solidFill>
              </a:rPr>
              <a:t>2018</a:t>
            </a:r>
            <a:endParaRPr lang="en-US" sz="2000" dirty="0">
              <a:solidFill>
                <a:srgbClr val="C00000"/>
              </a:solidFill>
            </a:endParaRPr>
          </a:p>
        </p:txBody>
      </p:sp>
    </p:spTree>
    <p:extLst>
      <p:ext uri="{BB962C8B-B14F-4D97-AF65-F5344CB8AC3E}">
        <p14:creationId xmlns:p14="http://schemas.microsoft.com/office/powerpoint/2010/main" val="57570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8464" y="1808820"/>
            <a:ext cx="9649072" cy="2299965"/>
          </a:xfrm>
        </p:spPr>
        <p:txBody>
          <a:bodyPr/>
          <a:lstStyle/>
          <a:p>
            <a:pPr>
              <a:spcBef>
                <a:spcPts val="1200"/>
              </a:spcBef>
            </a:pPr>
            <a:r>
              <a:rPr lang="ja-JP" altLang="en-US" sz="4800">
                <a:solidFill>
                  <a:schemeClr val="tx1"/>
                </a:solidFill>
                <a:ea typeface="SimHei" charset="-122"/>
                <a:cs typeface="SimHei" charset="-122"/>
              </a:rPr>
              <a:t>认知图谱</a:t>
            </a:r>
            <a:r>
              <a:rPr lang="en-US" altLang="ja-JP" sz="4800" dirty="0">
                <a:solidFill>
                  <a:schemeClr val="tx1"/>
                </a:solidFill>
                <a:ea typeface="SimHei" charset="-122"/>
                <a:cs typeface="SimHei" charset="-122"/>
              </a:rPr>
              <a:t> (Cognitive Graph)</a:t>
            </a:r>
            <a:br>
              <a:rPr lang="en-US" altLang="ja-JP" sz="4800" dirty="0">
                <a:solidFill>
                  <a:schemeClr val="tx1"/>
                </a:solidFill>
                <a:ea typeface="SimHei" charset="-122"/>
                <a:cs typeface="SimHei" charset="-122"/>
              </a:rPr>
            </a:br>
            <a:r>
              <a:rPr lang="en-US" altLang="zh-CN" sz="4000" dirty="0">
                <a:solidFill>
                  <a:schemeClr val="tx1"/>
                </a:solidFill>
                <a:ea typeface="SimHei" charset="-122"/>
                <a:cs typeface="SimHei" charset="-122"/>
              </a:rPr>
              <a:t>—</a:t>
            </a:r>
            <a:r>
              <a:rPr lang="ja-JP" altLang="en-US" sz="4000">
                <a:solidFill>
                  <a:schemeClr val="tx1"/>
                </a:solidFill>
                <a:ea typeface="SimHei" charset="-122"/>
                <a:cs typeface="SimHei" charset="-122"/>
              </a:rPr>
              <a:t>知识图谱</a:t>
            </a:r>
            <a:r>
              <a:rPr lang="en-US" altLang="ja-JP" sz="4000" dirty="0">
                <a:solidFill>
                  <a:schemeClr val="tx1"/>
                </a:solidFill>
                <a:ea typeface="SimHei" charset="-122"/>
                <a:cs typeface="SimHei" charset="-122"/>
              </a:rPr>
              <a:t>, </a:t>
            </a:r>
            <a:r>
              <a:rPr lang="ja-JP" altLang="en-US" sz="4000">
                <a:solidFill>
                  <a:schemeClr val="tx1"/>
                </a:solidFill>
                <a:ea typeface="SimHei" charset="-122"/>
                <a:cs typeface="SimHei" charset="-122"/>
              </a:rPr>
              <a:t>认知推理</a:t>
            </a:r>
            <a:r>
              <a:rPr lang="en-US" altLang="ja-JP" sz="4000" dirty="0">
                <a:solidFill>
                  <a:schemeClr val="tx1"/>
                </a:solidFill>
                <a:ea typeface="SimHei" charset="-122"/>
                <a:cs typeface="SimHei" charset="-122"/>
              </a:rPr>
              <a:t>, </a:t>
            </a:r>
            <a:r>
              <a:rPr lang="ja-JP" altLang="en-US" sz="4000">
                <a:solidFill>
                  <a:schemeClr val="tx1"/>
                </a:solidFill>
                <a:ea typeface="SimHei" charset="-122"/>
                <a:cs typeface="SimHei" charset="-122"/>
              </a:rPr>
              <a:t>逻辑生成</a:t>
            </a:r>
            <a:endParaRPr lang="zh-CN" altLang="en-US" sz="4000" dirty="0">
              <a:solidFill>
                <a:schemeClr val="tx1"/>
              </a:solidFill>
              <a:ea typeface="SimHei" charset="-122"/>
              <a:cs typeface="SimHei" charset="-122"/>
            </a:endParaRPr>
          </a:p>
        </p:txBody>
      </p:sp>
      <p:sp>
        <p:nvSpPr>
          <p:cNvPr id="3" name="副标题 2"/>
          <p:cNvSpPr>
            <a:spLocks noGrp="1"/>
          </p:cNvSpPr>
          <p:nvPr>
            <p:ph type="subTitle" idx="1"/>
          </p:nvPr>
        </p:nvSpPr>
        <p:spPr>
          <a:xfrm>
            <a:off x="380492" y="4437112"/>
            <a:ext cx="9037004" cy="1728192"/>
          </a:xfrm>
        </p:spPr>
        <p:txBody>
          <a:bodyPr/>
          <a:lstStyle/>
          <a:p>
            <a:endParaRPr lang="en-US" altLang="zh-CN" sz="2400" dirty="0"/>
          </a:p>
        </p:txBody>
      </p:sp>
      <p:sp>
        <p:nvSpPr>
          <p:cNvPr id="4" name="Rectangle 3"/>
          <p:cNvSpPr/>
          <p:nvPr/>
        </p:nvSpPr>
        <p:spPr>
          <a:xfrm>
            <a:off x="0" y="6408712"/>
            <a:ext cx="9906000" cy="4766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The slides can </a:t>
            </a:r>
            <a:r>
              <a:rPr lang="en-US">
                <a:solidFill>
                  <a:schemeClr val="tx1"/>
                </a:solidFill>
              </a:rPr>
              <a:t>be downloaded at              </a:t>
            </a:r>
            <a:r>
              <a:rPr lang="en-US" dirty="0">
                <a:solidFill>
                  <a:schemeClr val="tx1"/>
                </a:solidFill>
                <a:hlinkClick r:id="rId3"/>
              </a:rPr>
              <a:t>http://keg.cs.tsinghua.edu.cn/jietang</a:t>
            </a:r>
            <a:endParaRPr lang="en-US" dirty="0">
              <a:solidFill>
                <a:schemeClr val="tx1"/>
              </a:solidFill>
            </a:endParaRPr>
          </a:p>
        </p:txBody>
      </p:sp>
    </p:spTree>
    <p:extLst>
      <p:ext uri="{BB962C8B-B14F-4D97-AF65-F5344CB8AC3E}">
        <p14:creationId xmlns:p14="http://schemas.microsoft.com/office/powerpoint/2010/main" val="3213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86CF-32B1-5D47-857A-7E01CEFE0642}"/>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知识图谱</a:t>
            </a:r>
            <a:endParaRPr lang="en-US" dirty="0">
              <a:latin typeface="SimHei" panose="02010609060101010101" pitchFamily="49" charset="-122"/>
              <a:ea typeface="SimHei" panose="02010609060101010101" pitchFamily="49" charset="-122"/>
            </a:endParaRPr>
          </a:p>
        </p:txBody>
      </p:sp>
      <p:sp>
        <p:nvSpPr>
          <p:cNvPr id="3" name="Content Placeholder 2">
            <a:extLst>
              <a:ext uri="{FF2B5EF4-FFF2-40B4-BE49-F238E27FC236}">
                <a16:creationId xmlns:a16="http://schemas.microsoft.com/office/drawing/2014/main" id="{EACA2C94-5B09-C24C-8DAB-B29E4F492052}"/>
              </a:ext>
            </a:extLst>
          </p:cNvPr>
          <p:cNvSpPr>
            <a:spLocks noGrp="1"/>
          </p:cNvSpPr>
          <p:nvPr>
            <p:ph idx="1"/>
          </p:nvPr>
        </p:nvSpPr>
        <p:spPr/>
        <p:txBody>
          <a:bodyPr/>
          <a:lstStyle/>
          <a:p>
            <a:r>
              <a:rPr lang="en-US" dirty="0"/>
              <a:t>“Knowledge graph”</a:t>
            </a:r>
            <a:r>
              <a:rPr lang="zh-CN" altLang="en-US" dirty="0">
                <a:latin typeface="SimHei" panose="02010609060101010101" pitchFamily="49" charset="-122"/>
                <a:ea typeface="SimHei" panose="02010609060101010101" pitchFamily="49" charset="-122"/>
              </a:rPr>
              <a:t>由</a:t>
            </a:r>
            <a:r>
              <a:rPr lang="en-US" altLang="zh-CN" dirty="0"/>
              <a:t>Google</a:t>
            </a:r>
            <a:r>
              <a:rPr lang="zh-CN" altLang="en-US" dirty="0">
                <a:latin typeface="SimHei" panose="02010609060101010101" pitchFamily="49" charset="-122"/>
                <a:ea typeface="SimHei" panose="02010609060101010101" pitchFamily="49" charset="-122"/>
              </a:rPr>
              <a:t>于</a:t>
            </a:r>
            <a:r>
              <a:rPr lang="en-US" altLang="zh-CN" dirty="0"/>
              <a:t>2012</a:t>
            </a:r>
            <a:r>
              <a:rPr lang="zh-CN" altLang="en-US" dirty="0">
                <a:latin typeface="SimHei" panose="02010609060101010101" pitchFamily="49" charset="-122"/>
                <a:ea typeface="SimHei" panose="02010609060101010101" pitchFamily="49" charset="-122"/>
              </a:rPr>
              <a:t>年提出</a:t>
            </a:r>
            <a:endParaRPr lang="en-US" dirty="0">
              <a:latin typeface="SimHei" panose="02010609060101010101" pitchFamily="49" charset="-122"/>
              <a:ea typeface="SimHei" panose="02010609060101010101" pitchFamily="49" charset="-122"/>
            </a:endParaRPr>
          </a:p>
          <a:p>
            <a:r>
              <a:rPr lang="zh-CN" altLang="en-US" dirty="0">
                <a:latin typeface="SimHei" panose="02010609060101010101" pitchFamily="49" charset="-122"/>
                <a:ea typeface="SimHei" panose="02010609060101010101" pitchFamily="49" charset="-122"/>
              </a:rPr>
              <a:t>知识工程，专家系统</a:t>
            </a:r>
            <a:endParaRPr lang="en-US" dirty="0">
              <a:latin typeface="SimHei" panose="02010609060101010101" pitchFamily="49" charset="-122"/>
              <a:ea typeface="SimHei" panose="02010609060101010101" pitchFamily="49" charset="-122"/>
            </a:endParaRPr>
          </a:p>
          <a:p>
            <a:r>
              <a:rPr lang="en-US" dirty="0"/>
              <a:t>CYC: </a:t>
            </a:r>
            <a:r>
              <a:rPr lang="zh-CN" altLang="en-US" dirty="0">
                <a:latin typeface="SimHei" panose="02010609060101010101" pitchFamily="49" charset="-122"/>
                <a:ea typeface="SimHei" panose="02010609060101010101" pitchFamily="49" charset="-122"/>
              </a:rPr>
              <a:t>世界上历史最长的</a:t>
            </a:r>
            <a:r>
              <a:rPr lang="en-US" altLang="zh-CN" dirty="0"/>
              <a:t>AI</a:t>
            </a:r>
            <a:r>
              <a:rPr lang="zh-CN" altLang="en-US" dirty="0">
                <a:latin typeface="SimHei" panose="02010609060101010101" pitchFamily="49" charset="-122"/>
                <a:ea typeface="SimHei" panose="02010609060101010101" pitchFamily="49" charset="-122"/>
              </a:rPr>
              <a:t>项目</a:t>
            </a:r>
            <a:r>
              <a:rPr lang="en-US" dirty="0"/>
              <a:t> (1985)</a:t>
            </a:r>
          </a:p>
          <a:p>
            <a:endParaRPr lang="en-US" dirty="0"/>
          </a:p>
        </p:txBody>
      </p:sp>
      <p:pic>
        <p:nvPicPr>
          <p:cNvPr id="4" name="Picture 3">
            <a:extLst>
              <a:ext uri="{FF2B5EF4-FFF2-40B4-BE49-F238E27FC236}">
                <a16:creationId xmlns:a16="http://schemas.microsoft.com/office/drawing/2014/main" id="{D881D258-973D-A14F-9FB7-1272B03C6EFB}"/>
              </a:ext>
            </a:extLst>
          </p:cNvPr>
          <p:cNvPicPr>
            <a:picLocks noChangeAspect="1"/>
          </p:cNvPicPr>
          <p:nvPr/>
        </p:nvPicPr>
        <p:blipFill>
          <a:blip r:embed="rId2"/>
          <a:stretch>
            <a:fillRect/>
          </a:stretch>
        </p:blipFill>
        <p:spPr>
          <a:xfrm>
            <a:off x="2777339" y="3495469"/>
            <a:ext cx="3855198" cy="1927599"/>
          </a:xfrm>
          <a:prstGeom prst="rect">
            <a:avLst/>
          </a:prstGeom>
        </p:spPr>
      </p:pic>
      <p:pic>
        <p:nvPicPr>
          <p:cNvPr id="5" name="图片 26">
            <a:extLst>
              <a:ext uri="{FF2B5EF4-FFF2-40B4-BE49-F238E27FC236}">
                <a16:creationId xmlns:a16="http://schemas.microsoft.com/office/drawing/2014/main" id="{0616265B-173E-A844-BA68-24EFC3F550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964882" y="4174631"/>
            <a:ext cx="864096" cy="892794"/>
          </a:xfrm>
          <a:prstGeom prst="rect">
            <a:avLst/>
          </a:prstGeom>
        </p:spPr>
      </p:pic>
      <p:sp>
        <p:nvSpPr>
          <p:cNvPr id="6" name="文本框 27">
            <a:extLst>
              <a:ext uri="{FF2B5EF4-FFF2-40B4-BE49-F238E27FC236}">
                <a16:creationId xmlns:a16="http://schemas.microsoft.com/office/drawing/2014/main" id="{3A20FBD0-5E41-4144-B8CD-284F2655CCDD}"/>
              </a:ext>
            </a:extLst>
          </p:cNvPr>
          <p:cNvSpPr txBox="1"/>
          <p:nvPr/>
        </p:nvSpPr>
        <p:spPr>
          <a:xfrm>
            <a:off x="6499599" y="5128596"/>
            <a:ext cx="1745498" cy="774251"/>
          </a:xfrm>
          <a:prstGeom prst="rect">
            <a:avLst/>
          </a:prstGeom>
          <a:noFill/>
        </p:spPr>
        <p:txBody>
          <a:bodyPr wrap="square" rtlCol="0">
            <a:spAutoFit/>
          </a:bodyPr>
          <a:lstStyle/>
          <a:p>
            <a:pPr algn="ctr"/>
            <a:r>
              <a:rPr kumimoji="1" lang="en-US" altLang="zh-CN" sz="1477" dirty="0"/>
              <a:t>Tim</a:t>
            </a:r>
            <a:r>
              <a:rPr kumimoji="1" lang="zh-CN" altLang="en-US" sz="1477" dirty="0"/>
              <a:t> </a:t>
            </a:r>
            <a:r>
              <a:rPr kumimoji="1" lang="en-US" altLang="zh-CN" sz="1477" dirty="0"/>
              <a:t>Berners</a:t>
            </a:r>
            <a:r>
              <a:rPr kumimoji="1" lang="zh-CN" altLang="en-US" sz="1477" dirty="0"/>
              <a:t> </a:t>
            </a:r>
            <a:r>
              <a:rPr kumimoji="1" lang="en-US" altLang="zh-CN" sz="1477" dirty="0"/>
              <a:t>Lee</a:t>
            </a:r>
          </a:p>
          <a:p>
            <a:pPr algn="ctr"/>
            <a:r>
              <a:rPr kumimoji="1" lang="en-US" altLang="zh-CN" sz="1477" dirty="0">
                <a:ea typeface="Microsoft YaHei" charset="-122"/>
                <a:cs typeface="Microsoft YaHei" charset="-122"/>
              </a:rPr>
              <a:t>Father of WWW</a:t>
            </a:r>
            <a:endParaRPr kumimoji="1" lang="en-US" altLang="zh-CN" sz="1477" dirty="0">
              <a:ea typeface="SimHei" charset="-122"/>
              <a:cs typeface="SimHei" charset="-122"/>
            </a:endParaRPr>
          </a:p>
          <a:p>
            <a:pPr algn="ctr"/>
            <a:r>
              <a:rPr kumimoji="1" lang="en-US" altLang="zh-CN" sz="1477" dirty="0">
                <a:ea typeface="SimHei" charset="-122"/>
                <a:cs typeface="SimHei" charset="-122"/>
              </a:rPr>
              <a:t>Turing Award</a:t>
            </a:r>
            <a:endParaRPr kumimoji="1" lang="zh-CN" altLang="en-US" sz="1846" dirty="0">
              <a:ea typeface="SimHei" charset="-122"/>
              <a:cs typeface="SimHei" charset="-122"/>
            </a:endParaRPr>
          </a:p>
        </p:txBody>
      </p:sp>
      <p:pic>
        <p:nvPicPr>
          <p:cNvPr id="7" name="Picture 6">
            <a:extLst>
              <a:ext uri="{FF2B5EF4-FFF2-40B4-BE49-F238E27FC236}">
                <a16:creationId xmlns:a16="http://schemas.microsoft.com/office/drawing/2014/main" id="{68BD7A4B-3278-664D-A216-A41D2950AF27}"/>
              </a:ext>
            </a:extLst>
          </p:cNvPr>
          <p:cNvPicPr>
            <a:picLocks noChangeAspect="1"/>
          </p:cNvPicPr>
          <p:nvPr/>
        </p:nvPicPr>
        <p:blipFill rotWithShape="1">
          <a:blip r:embed="rId4"/>
          <a:srcRect l="24064" r="11497" b="34820"/>
          <a:stretch/>
        </p:blipFill>
        <p:spPr>
          <a:xfrm>
            <a:off x="1278089" y="4205250"/>
            <a:ext cx="799431" cy="985018"/>
          </a:xfrm>
          <a:prstGeom prst="rect">
            <a:avLst/>
          </a:prstGeom>
        </p:spPr>
      </p:pic>
      <p:sp>
        <p:nvSpPr>
          <p:cNvPr id="8" name="文本框 27">
            <a:extLst>
              <a:ext uri="{FF2B5EF4-FFF2-40B4-BE49-F238E27FC236}">
                <a16:creationId xmlns:a16="http://schemas.microsoft.com/office/drawing/2014/main" id="{EA05BE49-067D-0E47-809B-6FBC2348971B}"/>
              </a:ext>
            </a:extLst>
          </p:cNvPr>
          <p:cNvSpPr txBox="1"/>
          <p:nvPr/>
        </p:nvSpPr>
        <p:spPr>
          <a:xfrm>
            <a:off x="716802" y="5254214"/>
            <a:ext cx="1994068" cy="774251"/>
          </a:xfrm>
          <a:prstGeom prst="rect">
            <a:avLst/>
          </a:prstGeom>
          <a:noFill/>
        </p:spPr>
        <p:txBody>
          <a:bodyPr wrap="square" rtlCol="0">
            <a:spAutoFit/>
          </a:bodyPr>
          <a:lstStyle/>
          <a:p>
            <a:pPr algn="ctr"/>
            <a:r>
              <a:rPr kumimoji="1" lang="en-US" altLang="zh-CN" sz="1477" dirty="0"/>
              <a:t>Edward</a:t>
            </a:r>
            <a:r>
              <a:rPr kumimoji="1" lang="zh-CN" altLang="en-US" sz="1477" dirty="0"/>
              <a:t> </a:t>
            </a:r>
            <a:r>
              <a:rPr kumimoji="1" lang="en-US" altLang="zh-CN" sz="1477" dirty="0" err="1"/>
              <a:t>Feigenbaum</a:t>
            </a:r>
            <a:endParaRPr kumimoji="1" lang="en-US" altLang="zh-CN" sz="1477" dirty="0"/>
          </a:p>
          <a:p>
            <a:pPr algn="ctr"/>
            <a:r>
              <a:rPr kumimoji="1" lang="en-US" altLang="zh-CN" sz="1477" dirty="0">
                <a:ea typeface="Microsoft YaHei" charset="-122"/>
                <a:cs typeface="Microsoft YaHei" charset="-122"/>
              </a:rPr>
              <a:t>Father of KB</a:t>
            </a:r>
          </a:p>
          <a:p>
            <a:pPr algn="ctr"/>
            <a:r>
              <a:rPr kumimoji="1" lang="en-US" altLang="zh-CN" sz="1477" dirty="0">
                <a:ea typeface="SimHei" charset="-122"/>
                <a:cs typeface="SimHei" charset="-122"/>
              </a:rPr>
              <a:t>Turing Award</a:t>
            </a:r>
            <a:endParaRPr kumimoji="1" lang="zh-CN" altLang="en-US" sz="1846" dirty="0">
              <a:ea typeface="SimHei" charset="-122"/>
              <a:cs typeface="SimHei" charset="-122"/>
            </a:endParaRPr>
          </a:p>
        </p:txBody>
      </p:sp>
    </p:spTree>
    <p:extLst>
      <p:ext uri="{BB962C8B-B14F-4D97-AF65-F5344CB8AC3E}">
        <p14:creationId xmlns:p14="http://schemas.microsoft.com/office/powerpoint/2010/main" val="84052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8812-B9F6-5942-9B50-D9B4C4EBA222}"/>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认知图谱</a:t>
            </a:r>
            <a:r>
              <a:rPr lang="zh-CN" altLang="en-US" dirty="0">
                <a:latin typeface="SimHei" panose="02010609060101010101" pitchFamily="49" charset="-122"/>
                <a:ea typeface="SimHei" panose="02010609060101010101" pitchFamily="49" charset="-122"/>
              </a:rPr>
              <a:t>：</a:t>
            </a:r>
            <a:r>
              <a:rPr lang="ja-JP" altLang="en-US">
                <a:latin typeface="SimHei" panose="02010609060101010101" pitchFamily="49" charset="-122"/>
                <a:ea typeface="SimHei" panose="02010609060101010101" pitchFamily="49" charset="-122"/>
              </a:rPr>
              <a:t>知识与认知的结合</a:t>
            </a:r>
            <a:endParaRPr lang="en-US" dirty="0">
              <a:latin typeface="SimHei" panose="02010609060101010101" pitchFamily="49" charset="-122"/>
              <a:ea typeface="SimHei" panose="02010609060101010101" pitchFamily="49" charset="-122"/>
            </a:endParaRPr>
          </a:p>
        </p:txBody>
      </p:sp>
      <p:pic>
        <p:nvPicPr>
          <p:cNvPr id="4" name="Content Placeholder 6">
            <a:extLst>
              <a:ext uri="{FF2B5EF4-FFF2-40B4-BE49-F238E27FC236}">
                <a16:creationId xmlns:a16="http://schemas.microsoft.com/office/drawing/2014/main" id="{27217250-0598-A446-BEBC-B504A5F6334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9877" t="1745" r="12616" b="87797"/>
          <a:stretch/>
        </p:blipFill>
        <p:spPr>
          <a:xfrm>
            <a:off x="687823" y="1302041"/>
            <a:ext cx="7793570" cy="709609"/>
          </a:xfrm>
          <a:prstGeom prst="rect">
            <a:avLst/>
          </a:prstGeom>
        </p:spPr>
      </p:pic>
      <p:sp>
        <p:nvSpPr>
          <p:cNvPr id="5" name="Folded Corner 4">
            <a:extLst>
              <a:ext uri="{FF2B5EF4-FFF2-40B4-BE49-F238E27FC236}">
                <a16:creationId xmlns:a16="http://schemas.microsoft.com/office/drawing/2014/main" id="{FD556A71-6B86-5A47-A8CB-103197B36D3E}"/>
              </a:ext>
            </a:extLst>
          </p:cNvPr>
          <p:cNvSpPr/>
          <p:nvPr/>
        </p:nvSpPr>
        <p:spPr>
          <a:xfrm>
            <a:off x="1433913" y="2578978"/>
            <a:ext cx="1426688" cy="1763653"/>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969" dirty="0">
              <a:solidFill>
                <a:sysClr val="windowText" lastClr="000000"/>
              </a:solidFill>
            </a:endParaRPr>
          </a:p>
        </p:txBody>
      </p:sp>
      <p:grpSp>
        <p:nvGrpSpPr>
          <p:cNvPr id="6" name="Group 5">
            <a:extLst>
              <a:ext uri="{FF2B5EF4-FFF2-40B4-BE49-F238E27FC236}">
                <a16:creationId xmlns:a16="http://schemas.microsoft.com/office/drawing/2014/main" id="{38FF730B-F069-8547-B928-85671C95A8E2}"/>
              </a:ext>
            </a:extLst>
          </p:cNvPr>
          <p:cNvGrpSpPr/>
          <p:nvPr/>
        </p:nvGrpSpPr>
        <p:grpSpPr>
          <a:xfrm>
            <a:off x="6255649" y="4150119"/>
            <a:ext cx="2225743" cy="2159201"/>
            <a:chOff x="5071685" y="3193064"/>
            <a:chExt cx="1392502" cy="1520546"/>
          </a:xfrm>
        </p:grpSpPr>
        <p:sp>
          <p:nvSpPr>
            <p:cNvPr id="7" name="Rectangle 6">
              <a:extLst>
                <a:ext uri="{FF2B5EF4-FFF2-40B4-BE49-F238E27FC236}">
                  <a16:creationId xmlns:a16="http://schemas.microsoft.com/office/drawing/2014/main" id="{42143AD4-E426-4947-9CFB-203900A6B795}"/>
                </a:ext>
              </a:extLst>
            </p:cNvPr>
            <p:cNvSpPr/>
            <p:nvPr/>
          </p:nvSpPr>
          <p:spPr>
            <a:xfrm>
              <a:off x="5485052" y="3193064"/>
              <a:ext cx="979135" cy="1215746"/>
            </a:xfrm>
            <a:prstGeom prst="rect">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62"/>
            </a:p>
          </p:txBody>
        </p:sp>
        <p:sp>
          <p:nvSpPr>
            <p:cNvPr id="8" name="Rectangle 7">
              <a:extLst>
                <a:ext uri="{FF2B5EF4-FFF2-40B4-BE49-F238E27FC236}">
                  <a16:creationId xmlns:a16="http://schemas.microsoft.com/office/drawing/2014/main" id="{10A6821E-A49C-1F46-9DE7-0A85F49C4F36}"/>
                </a:ext>
              </a:extLst>
            </p:cNvPr>
            <p:cNvSpPr/>
            <p:nvPr/>
          </p:nvSpPr>
          <p:spPr>
            <a:xfrm>
              <a:off x="5278368" y="3345464"/>
              <a:ext cx="979135" cy="1215746"/>
            </a:xfrm>
            <a:prstGeom prst="rect">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62"/>
            </a:p>
          </p:txBody>
        </p:sp>
        <p:sp>
          <p:nvSpPr>
            <p:cNvPr id="9" name="Folded Corner 8">
              <a:extLst>
                <a:ext uri="{FF2B5EF4-FFF2-40B4-BE49-F238E27FC236}">
                  <a16:creationId xmlns:a16="http://schemas.microsoft.com/office/drawing/2014/main" id="{154A1430-2152-2240-85B6-2DDAD4C7DE87}"/>
                </a:ext>
              </a:extLst>
            </p:cNvPr>
            <p:cNvSpPr/>
            <p:nvPr/>
          </p:nvSpPr>
          <p:spPr>
            <a:xfrm>
              <a:off x="5071685" y="3497864"/>
              <a:ext cx="979135" cy="1215746"/>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662"/>
            </a:p>
          </p:txBody>
        </p:sp>
      </p:grpSp>
      <p:sp>
        <p:nvSpPr>
          <p:cNvPr id="10" name="TextBox 9">
            <a:extLst>
              <a:ext uri="{FF2B5EF4-FFF2-40B4-BE49-F238E27FC236}">
                <a16:creationId xmlns:a16="http://schemas.microsoft.com/office/drawing/2014/main" id="{B0F8A6DC-0F90-1A44-8720-F26376C873DE}"/>
              </a:ext>
            </a:extLst>
          </p:cNvPr>
          <p:cNvSpPr txBox="1"/>
          <p:nvPr/>
        </p:nvSpPr>
        <p:spPr>
          <a:xfrm>
            <a:off x="1510476" y="2967584"/>
            <a:ext cx="1310910" cy="1243033"/>
          </a:xfrm>
          <a:prstGeom prst="rect">
            <a:avLst/>
          </a:prstGeom>
          <a:noFill/>
        </p:spPr>
        <p:txBody>
          <a:bodyPr wrap="square" rtlCol="0">
            <a:spAutoFit/>
          </a:bodyPr>
          <a:lstStyle/>
          <a:p>
            <a:r>
              <a:rPr lang="en-US" sz="831" dirty="0"/>
              <a:t>The Quality Cafe is a now-defunct diner in Los Angeles, California. The restaurant has appeared as a location featured in a number of Hollywood films, including Old School, Gone in 60 Seconds, ...</a:t>
            </a:r>
          </a:p>
        </p:txBody>
      </p:sp>
      <p:sp>
        <p:nvSpPr>
          <p:cNvPr id="11" name="TextBox 10">
            <a:extLst>
              <a:ext uri="{FF2B5EF4-FFF2-40B4-BE49-F238E27FC236}">
                <a16:creationId xmlns:a16="http://schemas.microsoft.com/office/drawing/2014/main" id="{F8679158-FAD9-0543-A9F5-70CEC1E6D648}"/>
              </a:ext>
            </a:extLst>
          </p:cNvPr>
          <p:cNvSpPr txBox="1"/>
          <p:nvPr/>
        </p:nvSpPr>
        <p:spPr>
          <a:xfrm>
            <a:off x="1473130" y="2601387"/>
            <a:ext cx="1387472" cy="348109"/>
          </a:xfrm>
          <a:prstGeom prst="rect">
            <a:avLst/>
          </a:prstGeom>
          <a:noFill/>
        </p:spPr>
        <p:txBody>
          <a:bodyPr wrap="square" rtlCol="0">
            <a:spAutoFit/>
          </a:bodyPr>
          <a:lstStyle/>
          <a:p>
            <a:pPr algn="ctr"/>
            <a:r>
              <a:rPr lang="en-US" sz="1662" dirty="0"/>
              <a:t>Quality Ca</a:t>
            </a:r>
            <a:r>
              <a:rPr lang="en-US" altLang="zh-CN" sz="1662" dirty="0"/>
              <a:t>fé</a:t>
            </a:r>
          </a:p>
        </p:txBody>
      </p:sp>
      <p:sp>
        <p:nvSpPr>
          <p:cNvPr id="12" name="Folded Corner 11">
            <a:extLst>
              <a:ext uri="{FF2B5EF4-FFF2-40B4-BE49-F238E27FC236}">
                <a16:creationId xmlns:a16="http://schemas.microsoft.com/office/drawing/2014/main" id="{19B22ADE-517F-6049-89C4-5E5C4A52D965}"/>
              </a:ext>
            </a:extLst>
          </p:cNvPr>
          <p:cNvSpPr/>
          <p:nvPr/>
        </p:nvSpPr>
        <p:spPr>
          <a:xfrm>
            <a:off x="3283588" y="2599880"/>
            <a:ext cx="1464037" cy="1763653"/>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969" dirty="0">
              <a:solidFill>
                <a:sysClr val="windowText" lastClr="000000"/>
              </a:solidFill>
            </a:endParaRPr>
          </a:p>
        </p:txBody>
      </p:sp>
      <p:sp>
        <p:nvSpPr>
          <p:cNvPr id="13" name="TextBox 12">
            <a:extLst>
              <a:ext uri="{FF2B5EF4-FFF2-40B4-BE49-F238E27FC236}">
                <a16:creationId xmlns:a16="http://schemas.microsoft.com/office/drawing/2014/main" id="{048F8929-ACD7-BE42-956A-95CC64F6B56E}"/>
              </a:ext>
            </a:extLst>
          </p:cNvPr>
          <p:cNvSpPr txBox="1"/>
          <p:nvPr/>
        </p:nvSpPr>
        <p:spPr>
          <a:xfrm>
            <a:off x="3360151" y="2988486"/>
            <a:ext cx="1310910" cy="1115177"/>
          </a:xfrm>
          <a:prstGeom prst="rect">
            <a:avLst/>
          </a:prstGeom>
          <a:noFill/>
        </p:spPr>
        <p:txBody>
          <a:bodyPr wrap="square" rtlCol="0">
            <a:spAutoFit/>
          </a:bodyPr>
          <a:lstStyle/>
          <a:p>
            <a:r>
              <a:rPr lang="en-US" sz="831" dirty="0"/>
              <a:t>Los Angeles is the most populous city in California, the second most populous city in the United States, after New York City, and the third most populous city in North America.</a:t>
            </a:r>
          </a:p>
        </p:txBody>
      </p:sp>
      <p:sp>
        <p:nvSpPr>
          <p:cNvPr id="14" name="TextBox 13">
            <a:extLst>
              <a:ext uri="{FF2B5EF4-FFF2-40B4-BE49-F238E27FC236}">
                <a16:creationId xmlns:a16="http://schemas.microsoft.com/office/drawing/2014/main" id="{0E74242C-ED2E-B14B-9B93-867B932DF9C6}"/>
              </a:ext>
            </a:extLst>
          </p:cNvPr>
          <p:cNvSpPr txBox="1"/>
          <p:nvPr/>
        </p:nvSpPr>
        <p:spPr>
          <a:xfrm>
            <a:off x="3322805" y="2622290"/>
            <a:ext cx="1387472" cy="348109"/>
          </a:xfrm>
          <a:prstGeom prst="rect">
            <a:avLst/>
          </a:prstGeom>
          <a:noFill/>
        </p:spPr>
        <p:txBody>
          <a:bodyPr wrap="square" rtlCol="0">
            <a:spAutoFit/>
          </a:bodyPr>
          <a:lstStyle/>
          <a:p>
            <a:pPr algn="ctr"/>
            <a:r>
              <a:rPr lang="en-US" altLang="zh-CN" sz="1662" dirty="0"/>
              <a:t>Los</a:t>
            </a:r>
            <a:r>
              <a:rPr lang="zh-CN" altLang="en-US" sz="1662" dirty="0"/>
              <a:t> </a:t>
            </a:r>
            <a:r>
              <a:rPr lang="en-US" altLang="zh-CN" sz="1662" dirty="0"/>
              <a:t>Angeles</a:t>
            </a:r>
          </a:p>
        </p:txBody>
      </p:sp>
      <p:sp>
        <p:nvSpPr>
          <p:cNvPr id="15" name="Folded Corner 14">
            <a:extLst>
              <a:ext uri="{FF2B5EF4-FFF2-40B4-BE49-F238E27FC236}">
                <a16:creationId xmlns:a16="http://schemas.microsoft.com/office/drawing/2014/main" id="{80FA42D4-4688-B043-81C3-B9D689EE44AA}"/>
              </a:ext>
            </a:extLst>
          </p:cNvPr>
          <p:cNvSpPr/>
          <p:nvPr/>
        </p:nvSpPr>
        <p:spPr>
          <a:xfrm>
            <a:off x="1725076" y="4521287"/>
            <a:ext cx="1464037" cy="1763653"/>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969" dirty="0">
              <a:solidFill>
                <a:sysClr val="windowText" lastClr="000000"/>
              </a:solidFill>
            </a:endParaRPr>
          </a:p>
        </p:txBody>
      </p:sp>
      <p:sp>
        <p:nvSpPr>
          <p:cNvPr id="16" name="TextBox 15">
            <a:extLst>
              <a:ext uri="{FF2B5EF4-FFF2-40B4-BE49-F238E27FC236}">
                <a16:creationId xmlns:a16="http://schemas.microsoft.com/office/drawing/2014/main" id="{8AB46BD5-CF93-9445-8AD6-88724ACF6F02}"/>
              </a:ext>
            </a:extLst>
          </p:cNvPr>
          <p:cNvSpPr txBox="1"/>
          <p:nvPr/>
        </p:nvSpPr>
        <p:spPr>
          <a:xfrm>
            <a:off x="1801640" y="4962180"/>
            <a:ext cx="1282741" cy="987322"/>
          </a:xfrm>
          <a:prstGeom prst="rect">
            <a:avLst/>
          </a:prstGeom>
          <a:noFill/>
        </p:spPr>
        <p:txBody>
          <a:bodyPr wrap="square" rtlCol="0">
            <a:spAutoFit/>
          </a:bodyPr>
          <a:lstStyle/>
          <a:p>
            <a:r>
              <a:rPr lang="en-US" sz="831" dirty="0"/>
              <a:t>Old School is a 2003 American comedy film released by Dream</a:t>
            </a:r>
            <a:r>
              <a:rPr lang="zh-CN" altLang="en-US" sz="831" dirty="0"/>
              <a:t> </a:t>
            </a:r>
            <a:r>
              <a:rPr lang="en-US" sz="831" dirty="0"/>
              <a:t>Works Pictures and The Montecito Picture Company and directed by Todd Phillips.</a:t>
            </a:r>
          </a:p>
        </p:txBody>
      </p:sp>
      <p:sp>
        <p:nvSpPr>
          <p:cNvPr id="17" name="TextBox 16">
            <a:extLst>
              <a:ext uri="{FF2B5EF4-FFF2-40B4-BE49-F238E27FC236}">
                <a16:creationId xmlns:a16="http://schemas.microsoft.com/office/drawing/2014/main" id="{CD3680FB-A502-DF43-81AD-07AC42FD8CA6}"/>
              </a:ext>
            </a:extLst>
          </p:cNvPr>
          <p:cNvSpPr txBox="1"/>
          <p:nvPr/>
        </p:nvSpPr>
        <p:spPr>
          <a:xfrm>
            <a:off x="1764294" y="4595983"/>
            <a:ext cx="1387472" cy="348109"/>
          </a:xfrm>
          <a:prstGeom prst="rect">
            <a:avLst/>
          </a:prstGeom>
          <a:noFill/>
        </p:spPr>
        <p:txBody>
          <a:bodyPr wrap="square" rtlCol="0">
            <a:spAutoFit/>
          </a:bodyPr>
          <a:lstStyle/>
          <a:p>
            <a:pPr algn="ctr"/>
            <a:r>
              <a:rPr lang="en-US" altLang="zh-CN" sz="1662" dirty="0"/>
              <a:t>Old</a:t>
            </a:r>
            <a:r>
              <a:rPr lang="zh-CN" altLang="en-US" sz="1662" dirty="0"/>
              <a:t> </a:t>
            </a:r>
            <a:r>
              <a:rPr lang="en-US" altLang="zh-CN" sz="1662" dirty="0"/>
              <a:t>School</a:t>
            </a:r>
          </a:p>
        </p:txBody>
      </p:sp>
      <p:sp>
        <p:nvSpPr>
          <p:cNvPr id="18" name="Folded Corner 17">
            <a:extLst>
              <a:ext uri="{FF2B5EF4-FFF2-40B4-BE49-F238E27FC236}">
                <a16:creationId xmlns:a16="http://schemas.microsoft.com/office/drawing/2014/main" id="{4B0EC64D-9790-A645-A622-F02A30483D76}"/>
              </a:ext>
            </a:extLst>
          </p:cNvPr>
          <p:cNvSpPr/>
          <p:nvPr/>
        </p:nvSpPr>
        <p:spPr>
          <a:xfrm>
            <a:off x="3867190" y="4545667"/>
            <a:ext cx="1464037" cy="1763653"/>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969" dirty="0">
              <a:solidFill>
                <a:sysClr val="windowText" lastClr="000000"/>
              </a:solidFill>
            </a:endParaRPr>
          </a:p>
        </p:txBody>
      </p:sp>
      <p:sp>
        <p:nvSpPr>
          <p:cNvPr id="19" name="TextBox 18">
            <a:extLst>
              <a:ext uri="{FF2B5EF4-FFF2-40B4-BE49-F238E27FC236}">
                <a16:creationId xmlns:a16="http://schemas.microsoft.com/office/drawing/2014/main" id="{44050ABD-69BD-BB42-BC4E-6366FF50502B}"/>
              </a:ext>
            </a:extLst>
          </p:cNvPr>
          <p:cNvSpPr txBox="1"/>
          <p:nvPr/>
        </p:nvSpPr>
        <p:spPr>
          <a:xfrm>
            <a:off x="3943753" y="4861497"/>
            <a:ext cx="1310910" cy="1370888"/>
          </a:xfrm>
          <a:prstGeom prst="rect">
            <a:avLst/>
          </a:prstGeom>
          <a:noFill/>
        </p:spPr>
        <p:txBody>
          <a:bodyPr wrap="square" rtlCol="0">
            <a:spAutoFit/>
          </a:bodyPr>
          <a:lstStyle/>
          <a:p>
            <a:r>
              <a:rPr lang="en-US" sz="831" dirty="0"/>
              <a:t>Todd Phillips is an American director, producer, screenwriter, and actor. He is best known for writing and directing films, including Road Trip (2000), Old School (2003), </a:t>
            </a:r>
            <a:r>
              <a:rPr lang="en-US" sz="831" dirty="0" err="1"/>
              <a:t>Starsky</a:t>
            </a:r>
            <a:r>
              <a:rPr lang="en-US" sz="831" dirty="0"/>
              <a:t> &amp; Hutch (2004), and The Hangover Trilogy</a:t>
            </a:r>
            <a:r>
              <a:rPr lang="en-US" altLang="zh-CN" sz="831" dirty="0"/>
              <a:t>.</a:t>
            </a:r>
            <a:endParaRPr lang="en-US" sz="831" dirty="0"/>
          </a:p>
        </p:txBody>
      </p:sp>
      <p:sp>
        <p:nvSpPr>
          <p:cNvPr id="20" name="TextBox 19">
            <a:extLst>
              <a:ext uri="{FF2B5EF4-FFF2-40B4-BE49-F238E27FC236}">
                <a16:creationId xmlns:a16="http://schemas.microsoft.com/office/drawing/2014/main" id="{394B1F64-A382-8543-9E82-D8F171D908D7}"/>
              </a:ext>
            </a:extLst>
          </p:cNvPr>
          <p:cNvSpPr txBox="1"/>
          <p:nvPr/>
        </p:nvSpPr>
        <p:spPr>
          <a:xfrm>
            <a:off x="3906408" y="4568077"/>
            <a:ext cx="1387472" cy="348109"/>
          </a:xfrm>
          <a:prstGeom prst="rect">
            <a:avLst/>
          </a:prstGeom>
          <a:noFill/>
        </p:spPr>
        <p:txBody>
          <a:bodyPr wrap="square" rtlCol="0">
            <a:spAutoFit/>
          </a:bodyPr>
          <a:lstStyle/>
          <a:p>
            <a:pPr algn="ctr"/>
            <a:r>
              <a:rPr lang="en-US" altLang="zh-CN" sz="1662" dirty="0"/>
              <a:t>Todd</a:t>
            </a:r>
            <a:r>
              <a:rPr lang="zh-CN" altLang="en-US" sz="1662" dirty="0"/>
              <a:t> </a:t>
            </a:r>
            <a:r>
              <a:rPr lang="en-US" altLang="zh-CN" sz="1662" dirty="0"/>
              <a:t>Phillips</a:t>
            </a:r>
          </a:p>
        </p:txBody>
      </p:sp>
      <p:sp>
        <p:nvSpPr>
          <p:cNvPr id="21" name="Folded Corner 20">
            <a:extLst>
              <a:ext uri="{FF2B5EF4-FFF2-40B4-BE49-F238E27FC236}">
                <a16:creationId xmlns:a16="http://schemas.microsoft.com/office/drawing/2014/main" id="{2702F55A-F222-0D49-A6D3-EE6BC9B24818}"/>
              </a:ext>
            </a:extLst>
          </p:cNvPr>
          <p:cNvSpPr/>
          <p:nvPr/>
        </p:nvSpPr>
        <p:spPr>
          <a:xfrm>
            <a:off x="5204802" y="2592411"/>
            <a:ext cx="1464037" cy="1763653"/>
          </a:xfrm>
          <a:prstGeom prst="foldedCorner">
            <a:avLst/>
          </a:prstGeom>
          <a:effectLst>
            <a:outerShdw blurRad="50800" dist="762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CN" sz="969" dirty="0">
              <a:solidFill>
                <a:sysClr val="windowText" lastClr="000000"/>
              </a:solidFill>
            </a:endParaRPr>
          </a:p>
        </p:txBody>
      </p:sp>
      <p:sp>
        <p:nvSpPr>
          <p:cNvPr id="22" name="TextBox 21">
            <a:extLst>
              <a:ext uri="{FF2B5EF4-FFF2-40B4-BE49-F238E27FC236}">
                <a16:creationId xmlns:a16="http://schemas.microsoft.com/office/drawing/2014/main" id="{2A534903-5572-CC44-BC17-34D8B307A100}"/>
              </a:ext>
            </a:extLst>
          </p:cNvPr>
          <p:cNvSpPr txBox="1"/>
          <p:nvPr/>
        </p:nvSpPr>
        <p:spPr>
          <a:xfrm>
            <a:off x="5281366" y="2951138"/>
            <a:ext cx="1310910" cy="1115177"/>
          </a:xfrm>
          <a:prstGeom prst="rect">
            <a:avLst/>
          </a:prstGeom>
          <a:noFill/>
        </p:spPr>
        <p:txBody>
          <a:bodyPr wrap="square" rtlCol="0">
            <a:spAutoFit/>
          </a:bodyPr>
          <a:lstStyle/>
          <a:p>
            <a:r>
              <a:rPr lang="en-US" sz="831" dirty="0"/>
              <a:t>Alessandro </a:t>
            </a:r>
            <a:r>
              <a:rPr lang="en-US" sz="831" dirty="0" err="1"/>
              <a:t>Moschitti</a:t>
            </a:r>
            <a:r>
              <a:rPr lang="en-US" sz="831" dirty="0"/>
              <a:t> is a professor of the CS Department of the University of Trento, Italy. He is currently a Principal Research Scientist of the Qatar Computing Research Institute (QCRI)</a:t>
            </a:r>
          </a:p>
        </p:txBody>
      </p:sp>
      <p:sp>
        <p:nvSpPr>
          <p:cNvPr id="23" name="TextBox 22">
            <a:extLst>
              <a:ext uri="{FF2B5EF4-FFF2-40B4-BE49-F238E27FC236}">
                <a16:creationId xmlns:a16="http://schemas.microsoft.com/office/drawing/2014/main" id="{3B2A4B56-C173-8F4B-81FB-1D9D1E7C9F4A}"/>
              </a:ext>
            </a:extLst>
          </p:cNvPr>
          <p:cNvSpPr txBox="1"/>
          <p:nvPr/>
        </p:nvSpPr>
        <p:spPr>
          <a:xfrm>
            <a:off x="5174924" y="2647750"/>
            <a:ext cx="1538605" cy="262829"/>
          </a:xfrm>
          <a:prstGeom prst="rect">
            <a:avLst/>
          </a:prstGeom>
          <a:noFill/>
        </p:spPr>
        <p:txBody>
          <a:bodyPr wrap="square" rtlCol="0">
            <a:spAutoFit/>
          </a:bodyPr>
          <a:lstStyle/>
          <a:p>
            <a:pPr algn="ctr"/>
            <a:r>
              <a:rPr lang="en-US" sz="1108" dirty="0"/>
              <a:t>Alessandro</a:t>
            </a:r>
            <a:r>
              <a:rPr lang="zh-CN" altLang="en-US" sz="1108" dirty="0"/>
              <a:t> </a:t>
            </a:r>
            <a:r>
              <a:rPr lang="en-US" sz="1108" dirty="0" err="1"/>
              <a:t>Moschitti</a:t>
            </a:r>
            <a:endParaRPr lang="en-US" altLang="zh-CN" sz="1108" dirty="0"/>
          </a:p>
        </p:txBody>
      </p:sp>
      <p:sp>
        <p:nvSpPr>
          <p:cNvPr id="24" name="TextBox 23">
            <a:extLst>
              <a:ext uri="{FF2B5EF4-FFF2-40B4-BE49-F238E27FC236}">
                <a16:creationId xmlns:a16="http://schemas.microsoft.com/office/drawing/2014/main" id="{46288753-C6A8-2A4D-976D-CF9E7D899701}"/>
              </a:ext>
            </a:extLst>
          </p:cNvPr>
          <p:cNvSpPr txBox="1"/>
          <p:nvPr/>
        </p:nvSpPr>
        <p:spPr>
          <a:xfrm>
            <a:off x="6308563" y="4615538"/>
            <a:ext cx="1444054" cy="262829"/>
          </a:xfrm>
          <a:prstGeom prst="rect">
            <a:avLst/>
          </a:prstGeom>
          <a:noFill/>
        </p:spPr>
        <p:txBody>
          <a:bodyPr wrap="square" rtlCol="0">
            <a:spAutoFit/>
          </a:bodyPr>
          <a:lstStyle/>
          <a:p>
            <a:r>
              <a:rPr lang="en-US" altLang="zh-CN" sz="1108" dirty="0"/>
              <a:t>Tsinghua</a:t>
            </a:r>
            <a:r>
              <a:rPr lang="zh-CN" altLang="en-US" sz="1108" dirty="0"/>
              <a:t> </a:t>
            </a:r>
            <a:r>
              <a:rPr lang="en-US" altLang="zh-CN" sz="1108" dirty="0"/>
              <a:t>University</a:t>
            </a:r>
          </a:p>
        </p:txBody>
      </p:sp>
      <p:sp>
        <p:nvSpPr>
          <p:cNvPr id="25" name="TextBox 24">
            <a:extLst>
              <a:ext uri="{FF2B5EF4-FFF2-40B4-BE49-F238E27FC236}">
                <a16:creationId xmlns:a16="http://schemas.microsoft.com/office/drawing/2014/main" id="{2160DBEF-0F47-4947-AC98-FFC9A9E48464}"/>
              </a:ext>
            </a:extLst>
          </p:cNvPr>
          <p:cNvSpPr txBox="1"/>
          <p:nvPr/>
        </p:nvSpPr>
        <p:spPr>
          <a:xfrm>
            <a:off x="6308563" y="4861497"/>
            <a:ext cx="1475902" cy="1243033"/>
          </a:xfrm>
          <a:prstGeom prst="rect">
            <a:avLst/>
          </a:prstGeom>
          <a:noFill/>
        </p:spPr>
        <p:txBody>
          <a:bodyPr wrap="square" rtlCol="0">
            <a:spAutoFit/>
          </a:bodyPr>
          <a:lstStyle/>
          <a:p>
            <a:r>
              <a:rPr lang="en-US" sz="831" dirty="0"/>
              <a:t>Tsinghua University is a major research university in Beijing and dedicated to academic excellence</a:t>
            </a:r>
            <a:r>
              <a:rPr lang="zh-CN" altLang="en-US" sz="831" dirty="0"/>
              <a:t> </a:t>
            </a:r>
            <a:r>
              <a:rPr lang="en-US" sz="831" dirty="0"/>
              <a:t>and global development. Tsinghua is perennially ranked as one of the top academic institutions in China, Asia, and worldwide...</a:t>
            </a:r>
          </a:p>
        </p:txBody>
      </p:sp>
      <p:pic>
        <p:nvPicPr>
          <p:cNvPr id="26" name="Picture 25">
            <a:extLst>
              <a:ext uri="{FF2B5EF4-FFF2-40B4-BE49-F238E27FC236}">
                <a16:creationId xmlns:a16="http://schemas.microsoft.com/office/drawing/2014/main" id="{67EC7E6F-E35D-8542-A569-4FB697D86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776" y="2475836"/>
            <a:ext cx="1419663" cy="1630246"/>
          </a:xfrm>
          <a:prstGeom prst="rect">
            <a:avLst/>
          </a:prstGeom>
        </p:spPr>
      </p:pic>
    </p:spTree>
    <p:extLst>
      <p:ext uri="{BB962C8B-B14F-4D97-AF65-F5344CB8AC3E}">
        <p14:creationId xmlns:p14="http://schemas.microsoft.com/office/powerpoint/2010/main" val="386725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par>
                          <p:cTn id="41" fill="hold">
                            <p:stCondLst>
                              <p:cond delay="0"/>
                            </p:stCondLst>
                            <p:childTnLst>
                              <p:par>
                                <p:cTn id="42" presetID="3" presetClass="emph" presetSubtype="2" fill="hold" grpId="0" nodeType="afterEffect">
                                  <p:stCondLst>
                                    <p:cond delay="0"/>
                                  </p:stCondLst>
                                  <p:childTnLst>
                                    <p:animClr clrSpc="rgb" dir="cw">
                                      <p:cBhvr override="childStyle">
                                        <p:cTn id="43" dur="500" fill="hold"/>
                                        <p:tgtEl>
                                          <p:spTgt spid="14"/>
                                        </p:tgtEl>
                                        <p:attrNameLst>
                                          <p:attrName>style.color</p:attrName>
                                        </p:attrNameLst>
                                      </p:cBhvr>
                                      <p:to>
                                        <a:srgbClr val="FF2600"/>
                                      </p:to>
                                    </p:animClr>
                                  </p:childTnLst>
                                </p:cTn>
                              </p:par>
                              <p:par>
                                <p:cTn id="44" presetID="3" presetClass="emph" presetSubtype="2" fill="hold" grpId="0" nodeType="withEffect">
                                  <p:stCondLst>
                                    <p:cond delay="0"/>
                                  </p:stCondLst>
                                  <p:childTnLst>
                                    <p:animClr clrSpc="rgb" dir="cw">
                                      <p:cBhvr override="childStyle">
                                        <p:cTn id="45" dur="500" fill="hold"/>
                                        <p:tgtEl>
                                          <p:spTgt spid="11"/>
                                        </p:tgtEl>
                                        <p:attrNameLst>
                                          <p:attrName>style.color</p:attrName>
                                        </p:attrNameLst>
                                      </p:cBhvr>
                                      <p:to>
                                        <a:srgbClr val="FF2600"/>
                                      </p:to>
                                    </p:animClr>
                                  </p:childTnLst>
                                </p:cTn>
                              </p:par>
                              <p:par>
                                <p:cTn id="46" presetID="3" presetClass="emph" presetSubtype="2" fill="hold" grpId="0" nodeType="withEffect">
                                  <p:stCondLst>
                                    <p:cond delay="0"/>
                                  </p:stCondLst>
                                  <p:childTnLst>
                                    <p:animClr clrSpc="rgb" dir="cw">
                                      <p:cBhvr override="childStyle">
                                        <p:cTn id="47" dur="500" fill="hold"/>
                                        <p:tgtEl>
                                          <p:spTgt spid="17"/>
                                        </p:tgtEl>
                                        <p:attrNameLst>
                                          <p:attrName>style.color</p:attrName>
                                        </p:attrNameLst>
                                      </p:cBhvr>
                                      <p:to>
                                        <a:srgbClr val="FF2600"/>
                                      </p:to>
                                    </p:animClr>
                                  </p:childTnLst>
                                </p:cTn>
                              </p:par>
                              <p:par>
                                <p:cTn id="48" presetID="3" presetClass="emph" presetSubtype="2" fill="hold" grpId="0" nodeType="withEffect">
                                  <p:stCondLst>
                                    <p:cond delay="0"/>
                                  </p:stCondLst>
                                  <p:childTnLst>
                                    <p:animClr clrSpc="rgb" dir="cw">
                                      <p:cBhvr override="childStyle">
                                        <p:cTn id="49" dur="500" fill="hold"/>
                                        <p:tgtEl>
                                          <p:spTgt spid="20"/>
                                        </p:tgtEl>
                                        <p:attrNameLst>
                                          <p:attrName>style.color</p:attrName>
                                        </p:attrNameLst>
                                      </p:cBhvr>
                                      <p:to>
                                        <a:srgbClr val="FF2600"/>
                                      </p:to>
                                    </p:animClr>
                                  </p:childTnLst>
                                </p:cTn>
                              </p:par>
                              <p:par>
                                <p:cTn id="50" presetID="1"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1" grpId="1"/>
      <p:bldP spid="12" grpId="0" animBg="1"/>
      <p:bldP spid="13" grpId="0"/>
      <p:bldP spid="14" grpId="0"/>
      <p:bldP spid="14" grpId="1"/>
      <p:bldP spid="15" grpId="0" animBg="1"/>
      <p:bldP spid="16" grpId="0"/>
      <p:bldP spid="17" grpId="0"/>
      <p:bldP spid="17" grpId="1"/>
      <p:bldP spid="18" grpId="0" animBg="1"/>
      <p:bldP spid="19" grpId="0"/>
      <p:bldP spid="20" grpId="0"/>
      <p:bldP spid="20" grpId="1"/>
      <p:bldP spid="21" grpId="0" animBg="1"/>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B4B5-DDD7-7D4A-862B-4F603D018B3A}"/>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挑战</a:t>
            </a:r>
            <a:r>
              <a:rPr lang="ja-JP" altLang="en-US"/>
              <a:t> </a:t>
            </a:r>
            <a:r>
              <a:rPr lang="en-US" altLang="ja-JP" dirty="0"/>
              <a:t>1: </a:t>
            </a:r>
            <a:r>
              <a:rPr lang="ja-JP" altLang="en-US">
                <a:latin typeface="SimHei" panose="02010609060101010101" pitchFamily="49" charset="-122"/>
                <a:ea typeface="SimHei" panose="02010609060101010101" pitchFamily="49" charset="-122"/>
              </a:rPr>
              <a:t>短视检索问题</a:t>
            </a:r>
            <a:endParaRPr lang="en-US" dirty="0">
              <a:latin typeface="SimHei" panose="02010609060101010101" pitchFamily="49" charset="-122"/>
              <a:ea typeface="SimHei" panose="02010609060101010101" pitchFamily="49" charset="-122"/>
            </a:endParaRPr>
          </a:p>
        </p:txBody>
      </p:sp>
      <p:sp>
        <p:nvSpPr>
          <p:cNvPr id="5" name="TextBox 4">
            <a:extLst>
              <a:ext uri="{FF2B5EF4-FFF2-40B4-BE49-F238E27FC236}">
                <a16:creationId xmlns:a16="http://schemas.microsoft.com/office/drawing/2014/main" id="{903A479D-DFE9-D74E-AD48-E53D7A3C728C}"/>
              </a:ext>
            </a:extLst>
          </p:cNvPr>
          <p:cNvSpPr txBox="1"/>
          <p:nvPr/>
        </p:nvSpPr>
        <p:spPr>
          <a:xfrm>
            <a:off x="1382495" y="2370586"/>
            <a:ext cx="6924413" cy="2138534"/>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1662" dirty="0"/>
              <a:t>Document</a:t>
            </a:r>
            <a:r>
              <a:rPr lang="zh-CN" altLang="en-US" sz="1662" dirty="0"/>
              <a:t> </a:t>
            </a:r>
            <a:r>
              <a:rPr lang="en-US" altLang="zh-CN" sz="1662" dirty="0"/>
              <a:t>A</a:t>
            </a:r>
            <a:endParaRPr lang="en-US" sz="1662" dirty="0"/>
          </a:p>
          <a:p>
            <a:r>
              <a:rPr lang="en-US" sz="1662" dirty="0">
                <a:latin typeface="Century" charset="0"/>
                <a:ea typeface="Century" charset="0"/>
                <a:cs typeface="Century" charset="0"/>
              </a:rPr>
              <a:t>Old School is a </a:t>
            </a:r>
            <a:r>
              <a:rPr lang="en-US" sz="1662" dirty="0">
                <a:solidFill>
                  <a:srgbClr val="FF0000"/>
                </a:solidFill>
                <a:latin typeface="Century" charset="0"/>
                <a:ea typeface="Century" charset="0"/>
                <a:cs typeface="Century" charset="0"/>
              </a:rPr>
              <a:t>2003</a:t>
            </a:r>
            <a:r>
              <a:rPr lang="en-US" sz="1662" dirty="0">
                <a:solidFill>
                  <a:srgbClr val="00B0F0"/>
                </a:solidFill>
                <a:latin typeface="Century" charset="0"/>
                <a:ea typeface="Century" charset="0"/>
                <a:cs typeface="Century" charset="0"/>
              </a:rPr>
              <a:t> </a:t>
            </a:r>
            <a:r>
              <a:rPr lang="en-US" sz="1662" dirty="0">
                <a:latin typeface="Century" charset="0"/>
                <a:ea typeface="Century" charset="0"/>
                <a:cs typeface="Century" charset="0"/>
              </a:rPr>
              <a:t>American comedy </a:t>
            </a:r>
            <a:r>
              <a:rPr lang="en-US" sz="1662" dirty="0">
                <a:solidFill>
                  <a:srgbClr val="FF0000"/>
                </a:solidFill>
                <a:latin typeface="Century" charset="0"/>
                <a:ea typeface="Century" charset="0"/>
                <a:cs typeface="Century" charset="0"/>
              </a:rPr>
              <a:t>film</a:t>
            </a:r>
            <a:r>
              <a:rPr lang="en-US" sz="1662" dirty="0">
                <a:latin typeface="Century" charset="0"/>
                <a:ea typeface="Century" charset="0"/>
                <a:cs typeface="Century" charset="0"/>
              </a:rPr>
              <a:t> released by DreamWorks Pictures and The Montecito Picture Company</a:t>
            </a:r>
            <a:r>
              <a:rPr lang="mr-IN" altLang="zh-CN" sz="1662" dirty="0">
                <a:latin typeface="Century" charset="0"/>
                <a:ea typeface="Century" charset="0"/>
                <a:cs typeface="Century" charset="0"/>
              </a:rPr>
              <a:t>…</a:t>
            </a:r>
            <a:endParaRPr lang="en-US" altLang="zh-CN" sz="1662" dirty="0">
              <a:latin typeface="Century" charset="0"/>
              <a:ea typeface="Century" charset="0"/>
              <a:cs typeface="Century" charset="0"/>
            </a:endParaRPr>
          </a:p>
          <a:p>
            <a:endParaRPr lang="en-US" sz="1662" dirty="0">
              <a:latin typeface="Century" charset="0"/>
              <a:ea typeface="Century" charset="0"/>
              <a:cs typeface="Century" charset="0"/>
            </a:endParaRPr>
          </a:p>
          <a:p>
            <a:endParaRPr lang="en-US" sz="1662" dirty="0">
              <a:latin typeface="Century" charset="0"/>
              <a:ea typeface="Century" charset="0"/>
              <a:cs typeface="Century" charset="0"/>
            </a:endParaRPr>
          </a:p>
          <a:p>
            <a:pPr algn="ctr"/>
            <a:r>
              <a:rPr lang="en-US" altLang="zh-CN" sz="1662" dirty="0">
                <a:ea typeface="Century" charset="0"/>
                <a:cs typeface="Century" charset="0"/>
              </a:rPr>
              <a:t>Document</a:t>
            </a:r>
            <a:r>
              <a:rPr lang="zh-CN" altLang="en-US" sz="1662" dirty="0">
                <a:ea typeface="Century" charset="0"/>
                <a:cs typeface="Century" charset="0"/>
              </a:rPr>
              <a:t> </a:t>
            </a:r>
            <a:r>
              <a:rPr lang="en-US" altLang="zh-CN" sz="1662" dirty="0">
                <a:ea typeface="Century" charset="0"/>
                <a:cs typeface="Century" charset="0"/>
              </a:rPr>
              <a:t>B</a:t>
            </a:r>
          </a:p>
          <a:p>
            <a:r>
              <a:rPr lang="en-US" altLang="zh-CN" sz="1662" dirty="0">
                <a:latin typeface="Century" charset="0"/>
                <a:ea typeface="Century" charset="0"/>
                <a:cs typeface="Century" charset="0"/>
              </a:rPr>
              <a:t>Many</a:t>
            </a:r>
            <a:r>
              <a:rPr lang="zh-CN" altLang="en-US" sz="1662" dirty="0">
                <a:latin typeface="Century" charset="0"/>
                <a:ea typeface="Century" charset="0"/>
                <a:cs typeface="Century" charset="0"/>
              </a:rPr>
              <a:t> </a:t>
            </a:r>
            <a:r>
              <a:rPr lang="en-US" altLang="zh-CN" sz="1662" dirty="0">
                <a:solidFill>
                  <a:srgbClr val="FF0000"/>
                </a:solidFill>
                <a:latin typeface="Century" charset="0"/>
                <a:ea typeface="Century" charset="0"/>
                <a:cs typeface="Century" charset="0"/>
              </a:rPr>
              <a:t>directors</a:t>
            </a:r>
            <a:r>
              <a:rPr lang="zh-CN" altLang="en-US" sz="1662" dirty="0">
                <a:solidFill>
                  <a:srgbClr val="FF0000"/>
                </a:solidFill>
                <a:latin typeface="Century" charset="0"/>
                <a:ea typeface="Century" charset="0"/>
                <a:cs typeface="Century" charset="0"/>
              </a:rPr>
              <a:t> </a:t>
            </a:r>
            <a:r>
              <a:rPr lang="en-US" altLang="zh-CN" sz="1662" dirty="0">
                <a:latin typeface="Century" charset="0"/>
                <a:ea typeface="Century" charset="0"/>
                <a:cs typeface="Century" charset="0"/>
              </a:rPr>
              <a:t>shoot</a:t>
            </a:r>
            <a:r>
              <a:rPr lang="zh-CN" altLang="en-US" sz="1662" dirty="0">
                <a:latin typeface="Century" charset="0"/>
                <a:ea typeface="Century" charset="0"/>
                <a:cs typeface="Century" charset="0"/>
              </a:rPr>
              <a:t> </a:t>
            </a:r>
            <a:r>
              <a:rPr lang="en-US" altLang="zh-CN" sz="1662" dirty="0">
                <a:solidFill>
                  <a:srgbClr val="FF0000"/>
                </a:solidFill>
                <a:latin typeface="Century" charset="0"/>
                <a:ea typeface="Century" charset="0"/>
                <a:cs typeface="Century" charset="0"/>
              </a:rPr>
              <a:t>scenes</a:t>
            </a:r>
            <a:r>
              <a:rPr lang="zh-CN" altLang="en-US" sz="1662" dirty="0">
                <a:solidFill>
                  <a:srgbClr val="FF0000"/>
                </a:solidFill>
                <a:latin typeface="Century" charset="0"/>
                <a:ea typeface="Century" charset="0"/>
                <a:cs typeface="Century" charset="0"/>
              </a:rPr>
              <a:t> </a:t>
            </a:r>
            <a:r>
              <a:rPr lang="en-US" altLang="zh-CN" sz="1662" dirty="0">
                <a:latin typeface="Century" charset="0"/>
                <a:ea typeface="Century" charset="0"/>
                <a:cs typeface="Century" charset="0"/>
              </a:rPr>
              <a:t>in</a:t>
            </a:r>
            <a:r>
              <a:rPr lang="zh-CN" altLang="en-US" sz="1662" dirty="0">
                <a:latin typeface="Century" charset="0"/>
                <a:ea typeface="Century" charset="0"/>
                <a:cs typeface="Century" charset="0"/>
              </a:rPr>
              <a:t> </a:t>
            </a:r>
            <a:r>
              <a:rPr lang="en-US" sz="1662" dirty="0">
                <a:latin typeface="Century" charset="0"/>
                <a:ea typeface="Century" charset="0"/>
                <a:cs typeface="Century" charset="0"/>
              </a:rPr>
              <a:t>Hollywood</a:t>
            </a:r>
            <a:r>
              <a:rPr lang="en-US" altLang="zh-CN" sz="1662" dirty="0">
                <a:latin typeface="Century" charset="0"/>
                <a:ea typeface="Century" charset="0"/>
                <a:cs typeface="Century" charset="0"/>
              </a:rPr>
              <a:t>,</a:t>
            </a:r>
            <a:r>
              <a:rPr lang="zh-CN" altLang="en-US" sz="1662" dirty="0">
                <a:latin typeface="Century" charset="0"/>
                <a:ea typeface="Century" charset="0"/>
                <a:cs typeface="Century" charset="0"/>
              </a:rPr>
              <a:t> </a:t>
            </a:r>
            <a:r>
              <a:rPr lang="en-US" sz="1662" dirty="0">
                <a:solidFill>
                  <a:srgbClr val="FF0000"/>
                </a:solidFill>
                <a:latin typeface="Century" charset="0"/>
                <a:ea typeface="Century" charset="0"/>
                <a:cs typeface="Century" charset="0"/>
              </a:rPr>
              <a:t>Los Angeles</a:t>
            </a:r>
            <a:r>
              <a:rPr lang="en-US" altLang="zh-CN" sz="1662" dirty="0">
                <a:latin typeface="Century" charset="0"/>
                <a:ea typeface="Century" charset="0"/>
                <a:cs typeface="Century" charset="0"/>
              </a:rPr>
              <a:t>,</a:t>
            </a:r>
            <a:r>
              <a:rPr lang="zh-CN" altLang="en-US" sz="1662" dirty="0">
                <a:latin typeface="Century" charset="0"/>
                <a:ea typeface="Century" charset="0"/>
                <a:cs typeface="Century" charset="0"/>
              </a:rPr>
              <a:t> </a:t>
            </a:r>
            <a:r>
              <a:rPr lang="en-US" altLang="zh-CN" sz="1662" dirty="0">
                <a:latin typeface="Century" charset="0"/>
                <a:ea typeface="Century" charset="0"/>
                <a:cs typeface="Century" charset="0"/>
              </a:rPr>
              <a:t>which</a:t>
            </a:r>
            <a:r>
              <a:rPr lang="zh-CN" altLang="en-US" sz="1662" dirty="0">
                <a:latin typeface="Century" charset="0"/>
                <a:ea typeface="Century" charset="0"/>
                <a:cs typeface="Century" charset="0"/>
              </a:rPr>
              <a:t> </a:t>
            </a:r>
            <a:r>
              <a:rPr lang="en-US" altLang="zh-CN" sz="1662" dirty="0">
                <a:latin typeface="Century" charset="0"/>
                <a:ea typeface="Century" charset="0"/>
                <a:cs typeface="Century" charset="0"/>
              </a:rPr>
              <a:t>is</a:t>
            </a:r>
            <a:r>
              <a:rPr lang="zh-CN" altLang="en-US" sz="1662" dirty="0">
                <a:latin typeface="Century" charset="0"/>
                <a:ea typeface="Century" charset="0"/>
                <a:cs typeface="Century" charset="0"/>
              </a:rPr>
              <a:t> </a:t>
            </a:r>
            <a:r>
              <a:rPr lang="en-US" altLang="zh-CN" sz="1662" dirty="0">
                <a:latin typeface="Century" charset="0"/>
                <a:ea typeface="Century" charset="0"/>
                <a:cs typeface="Century" charset="0"/>
              </a:rPr>
              <a:t>notable as the home of the</a:t>
            </a:r>
            <a:r>
              <a:rPr lang="zh-CN" altLang="en-US" sz="1662" dirty="0">
                <a:latin typeface="Century" charset="0"/>
                <a:ea typeface="Century" charset="0"/>
                <a:cs typeface="Century" charset="0"/>
              </a:rPr>
              <a:t> </a:t>
            </a:r>
            <a:r>
              <a:rPr lang="en-US" altLang="zh-CN" sz="1662" dirty="0">
                <a:latin typeface="Century" charset="0"/>
                <a:ea typeface="Century" charset="0"/>
                <a:cs typeface="Century" charset="0"/>
              </a:rPr>
              <a:t>U.S.</a:t>
            </a:r>
            <a:r>
              <a:rPr lang="zh-CN" altLang="en-US" sz="1662" dirty="0">
                <a:latin typeface="Century" charset="0"/>
                <a:ea typeface="Century" charset="0"/>
                <a:cs typeface="Century" charset="0"/>
              </a:rPr>
              <a:t> </a:t>
            </a:r>
            <a:r>
              <a:rPr lang="en-US" altLang="zh-CN" sz="1662" dirty="0">
                <a:solidFill>
                  <a:srgbClr val="FF0000"/>
                </a:solidFill>
                <a:latin typeface="Century" charset="0"/>
                <a:ea typeface="Century" charset="0"/>
                <a:cs typeface="Century" charset="0"/>
              </a:rPr>
              <a:t>film</a:t>
            </a:r>
            <a:r>
              <a:rPr lang="zh-CN" altLang="en-US" sz="1662" dirty="0">
                <a:solidFill>
                  <a:srgbClr val="FF0000"/>
                </a:solidFill>
                <a:latin typeface="Century" charset="0"/>
                <a:ea typeface="Century" charset="0"/>
                <a:cs typeface="Century" charset="0"/>
              </a:rPr>
              <a:t> </a:t>
            </a:r>
            <a:r>
              <a:rPr lang="en-US" altLang="zh-CN" sz="1662" dirty="0">
                <a:latin typeface="Century" charset="0"/>
                <a:ea typeface="Century" charset="0"/>
                <a:cs typeface="Century" charset="0"/>
              </a:rPr>
              <a:t>industry.</a:t>
            </a:r>
            <a:endParaRPr lang="en-US" sz="1662" dirty="0">
              <a:latin typeface="Century" charset="0"/>
              <a:ea typeface="Century" charset="0"/>
              <a:cs typeface="Century" charset="0"/>
            </a:endParaRPr>
          </a:p>
        </p:txBody>
      </p:sp>
      <p:sp>
        <p:nvSpPr>
          <p:cNvPr id="6" name="Rectangle 5">
            <a:extLst>
              <a:ext uri="{FF2B5EF4-FFF2-40B4-BE49-F238E27FC236}">
                <a16:creationId xmlns:a16="http://schemas.microsoft.com/office/drawing/2014/main" id="{57E75847-52AD-6D42-88EA-C2408B4A24C3}"/>
              </a:ext>
            </a:extLst>
          </p:cNvPr>
          <p:cNvSpPr/>
          <p:nvPr/>
        </p:nvSpPr>
        <p:spPr>
          <a:xfrm>
            <a:off x="732518" y="4959198"/>
            <a:ext cx="8756986" cy="774058"/>
          </a:xfrm>
          <a:prstGeom prst="rect">
            <a:avLst/>
          </a:prstGeom>
        </p:spPr>
        <p:txBody>
          <a:bodyPr wrap="square">
            <a:spAutoFit/>
          </a:bodyPr>
          <a:lstStyle/>
          <a:p>
            <a:r>
              <a:rPr lang="zh-CN" altLang="en-US" sz="2215" dirty="0"/>
              <a:t>对于多跳问答的问题，问题和答案间拥有多少相似词汇已经不能作为答案检索的重要依据。</a:t>
            </a:r>
            <a:r>
              <a:rPr lang="en-US" sz="2215" dirty="0"/>
              <a:t> </a:t>
            </a:r>
            <a:endParaRPr lang="en-US" altLang="zh-CN" sz="2215" dirty="0"/>
          </a:p>
        </p:txBody>
      </p:sp>
      <p:pic>
        <p:nvPicPr>
          <p:cNvPr id="9" name="Content Placeholder 6">
            <a:extLst>
              <a:ext uri="{FF2B5EF4-FFF2-40B4-BE49-F238E27FC236}">
                <a16:creationId xmlns:a16="http://schemas.microsoft.com/office/drawing/2014/main" id="{3629F838-C061-A246-A7A9-F61F80016717}"/>
              </a:ext>
            </a:extLst>
          </p:cNvPr>
          <p:cNvPicPr>
            <a:picLocks noChangeAspect="1"/>
          </p:cNvPicPr>
          <p:nvPr/>
        </p:nvPicPr>
        <p:blipFill rotWithShape="1">
          <a:blip r:embed="rId2">
            <a:extLst>
              <a:ext uri="{28A0092B-C50C-407E-A947-70E740481C1C}">
                <a14:useLocalDpi xmlns:a14="http://schemas.microsoft.com/office/drawing/2010/main" val="0"/>
              </a:ext>
            </a:extLst>
          </a:blip>
          <a:srcRect l="9877" t="1745" r="12616" b="87797"/>
          <a:stretch/>
        </p:blipFill>
        <p:spPr bwMode="auto">
          <a:xfrm>
            <a:off x="687823" y="1302041"/>
            <a:ext cx="7793570" cy="709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49409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3E5FC-C395-3D4A-8739-8054651C3DB5}"/>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最新的进展</a:t>
            </a:r>
            <a:r>
              <a:rPr lang="en-US" altLang="ja-JP" dirty="0">
                <a:latin typeface="SimHei" panose="02010609060101010101" pitchFamily="49" charset="-122"/>
                <a:ea typeface="SimHei" panose="02010609060101010101" pitchFamily="49" charset="-122"/>
              </a:rPr>
              <a:t>: </a:t>
            </a:r>
            <a:r>
              <a:rPr lang="en-US" dirty="0"/>
              <a:t>BIDAF, BERT, </a:t>
            </a:r>
            <a:r>
              <a:rPr lang="en-US" dirty="0" err="1"/>
              <a:t>XLNet</a:t>
            </a:r>
            <a:endParaRPr lang="en-US" dirty="0"/>
          </a:p>
        </p:txBody>
      </p:sp>
      <p:sp>
        <p:nvSpPr>
          <p:cNvPr id="3" name="Content Placeholder 2">
            <a:extLst>
              <a:ext uri="{FF2B5EF4-FFF2-40B4-BE49-F238E27FC236}">
                <a16:creationId xmlns:a16="http://schemas.microsoft.com/office/drawing/2014/main" id="{9CED941C-7AFB-494D-A35B-2347D29EAD90}"/>
              </a:ext>
            </a:extLst>
          </p:cNvPr>
          <p:cNvSpPr>
            <a:spLocks noGrp="1"/>
          </p:cNvSpPr>
          <p:nvPr>
            <p:ph idx="1"/>
          </p:nvPr>
        </p:nvSpPr>
        <p:spPr/>
        <p:txBody>
          <a:bodyPr/>
          <a:lstStyle/>
          <a:p>
            <a:r>
              <a:rPr lang="ja-JP" altLang="en-US">
                <a:latin typeface="SimHei" panose="02010609060101010101" pitchFamily="49" charset="-122"/>
                <a:ea typeface="SimHei" panose="02010609060101010101" pitchFamily="49" charset="-122"/>
              </a:rPr>
              <a:t>目标：理解整个文档，而不仅仅是局部片段</a:t>
            </a:r>
            <a:endParaRPr lang="en-US" altLang="ja-JP" dirty="0">
              <a:latin typeface="SimHei" panose="02010609060101010101" pitchFamily="49" charset="-122"/>
              <a:ea typeface="SimHei" panose="02010609060101010101" pitchFamily="49" charset="-122"/>
            </a:endParaRPr>
          </a:p>
          <a:p>
            <a:r>
              <a:rPr lang="ja-JP" altLang="en-US">
                <a:latin typeface="SimHei" panose="02010609060101010101" pitchFamily="49" charset="-122"/>
                <a:ea typeface="SimHei" panose="02010609060101010101" pitchFamily="49" charset="-122"/>
              </a:rPr>
              <a:t>但仍然缺乏在知识层面上的</a:t>
            </a:r>
            <a:r>
              <a:rPr lang="ja-JP" altLang="en-US">
                <a:solidFill>
                  <a:srgbClr val="C00000"/>
                </a:solidFill>
                <a:latin typeface="SimHei" panose="02010609060101010101" pitchFamily="49" charset="-122"/>
                <a:ea typeface="SimHei" panose="02010609060101010101" pitchFamily="49" charset="-122"/>
              </a:rPr>
              <a:t>推理能力</a:t>
            </a:r>
          </a:p>
          <a:p>
            <a:endParaRPr lang="ja-JP" altLang="en-US">
              <a:latin typeface="SimHei" panose="02010609060101010101" pitchFamily="49" charset="-122"/>
              <a:ea typeface="SimHei" panose="02010609060101010101" pitchFamily="49" charset="-122"/>
            </a:endParaRPr>
          </a:p>
          <a:p>
            <a:endParaRPr lang="en-US" dirty="0">
              <a:latin typeface="SimHei" panose="02010609060101010101" pitchFamily="49" charset="-122"/>
              <a:ea typeface="SimHei" panose="02010609060101010101" pitchFamily="49" charset="-122"/>
            </a:endParaRPr>
          </a:p>
        </p:txBody>
      </p:sp>
      <p:pic>
        <p:nvPicPr>
          <p:cNvPr id="4" name="Picture 3">
            <a:extLst>
              <a:ext uri="{FF2B5EF4-FFF2-40B4-BE49-F238E27FC236}">
                <a16:creationId xmlns:a16="http://schemas.microsoft.com/office/drawing/2014/main" id="{AEEFA97A-E3BD-1846-95EF-1176FB13B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767" y="3671149"/>
            <a:ext cx="3271274" cy="1914078"/>
          </a:xfrm>
          <a:prstGeom prst="rect">
            <a:avLst/>
          </a:prstGeom>
        </p:spPr>
      </p:pic>
      <p:pic>
        <p:nvPicPr>
          <p:cNvPr id="5" name="Picture 4">
            <a:extLst>
              <a:ext uri="{FF2B5EF4-FFF2-40B4-BE49-F238E27FC236}">
                <a16:creationId xmlns:a16="http://schemas.microsoft.com/office/drawing/2014/main" id="{7989038E-037B-FE48-82CE-0A185107CD5E}"/>
              </a:ext>
            </a:extLst>
          </p:cNvPr>
          <p:cNvPicPr>
            <a:picLocks noChangeAspect="1"/>
          </p:cNvPicPr>
          <p:nvPr/>
        </p:nvPicPr>
        <p:blipFill rotWithShape="1">
          <a:blip r:embed="rId3">
            <a:extLst>
              <a:ext uri="{28A0092B-C50C-407E-A947-70E740481C1C}">
                <a14:useLocalDpi xmlns:a14="http://schemas.microsoft.com/office/drawing/2010/main" val="0"/>
              </a:ext>
            </a:extLst>
          </a:blip>
          <a:srcRect l="3998"/>
          <a:stretch/>
        </p:blipFill>
        <p:spPr>
          <a:xfrm>
            <a:off x="3805042" y="3491538"/>
            <a:ext cx="2955396" cy="2529750"/>
          </a:xfrm>
          <a:prstGeom prst="rect">
            <a:avLst/>
          </a:prstGeom>
        </p:spPr>
      </p:pic>
      <p:sp>
        <p:nvSpPr>
          <p:cNvPr id="6" name="TextBox 5">
            <a:extLst>
              <a:ext uri="{FF2B5EF4-FFF2-40B4-BE49-F238E27FC236}">
                <a16:creationId xmlns:a16="http://schemas.microsoft.com/office/drawing/2014/main" id="{C2A6F452-DDE8-E342-B506-7F7790F189A2}"/>
              </a:ext>
            </a:extLst>
          </p:cNvPr>
          <p:cNvSpPr txBox="1"/>
          <p:nvPr/>
        </p:nvSpPr>
        <p:spPr>
          <a:xfrm>
            <a:off x="1776397" y="3142569"/>
            <a:ext cx="699294" cy="348109"/>
          </a:xfrm>
          <a:prstGeom prst="rect">
            <a:avLst/>
          </a:prstGeom>
          <a:noFill/>
        </p:spPr>
        <p:txBody>
          <a:bodyPr wrap="none" rtlCol="0">
            <a:spAutoFit/>
          </a:bodyPr>
          <a:lstStyle/>
          <a:p>
            <a:r>
              <a:rPr lang="en-US" altLang="zh-CN" sz="1662" dirty="0" err="1"/>
              <a:t>BiDAF</a:t>
            </a:r>
            <a:endParaRPr lang="en-US" sz="1662" dirty="0"/>
          </a:p>
        </p:txBody>
      </p:sp>
      <p:sp>
        <p:nvSpPr>
          <p:cNvPr id="7" name="TextBox 6">
            <a:extLst>
              <a:ext uri="{FF2B5EF4-FFF2-40B4-BE49-F238E27FC236}">
                <a16:creationId xmlns:a16="http://schemas.microsoft.com/office/drawing/2014/main" id="{D8B26390-D1C1-574D-A057-C13172656894}"/>
              </a:ext>
            </a:extLst>
          </p:cNvPr>
          <p:cNvSpPr txBox="1"/>
          <p:nvPr/>
        </p:nvSpPr>
        <p:spPr>
          <a:xfrm>
            <a:off x="4915331" y="3142569"/>
            <a:ext cx="621837" cy="348109"/>
          </a:xfrm>
          <a:prstGeom prst="rect">
            <a:avLst/>
          </a:prstGeom>
          <a:noFill/>
        </p:spPr>
        <p:txBody>
          <a:bodyPr wrap="none" rtlCol="0">
            <a:spAutoFit/>
          </a:bodyPr>
          <a:lstStyle/>
          <a:p>
            <a:r>
              <a:rPr lang="en-US" altLang="zh-CN" sz="1662" dirty="0"/>
              <a:t>BERT</a:t>
            </a:r>
            <a:endParaRPr lang="en-US" sz="1662" dirty="0"/>
          </a:p>
        </p:txBody>
      </p:sp>
      <p:pic>
        <p:nvPicPr>
          <p:cNvPr id="8" name="Picture 7">
            <a:extLst>
              <a:ext uri="{FF2B5EF4-FFF2-40B4-BE49-F238E27FC236}">
                <a16:creationId xmlns:a16="http://schemas.microsoft.com/office/drawing/2014/main" id="{8D0BE37A-34C8-BB46-8898-9C427D76482B}"/>
              </a:ext>
            </a:extLst>
          </p:cNvPr>
          <p:cNvPicPr>
            <a:picLocks noChangeAspect="1"/>
          </p:cNvPicPr>
          <p:nvPr/>
        </p:nvPicPr>
        <p:blipFill>
          <a:blip r:embed="rId4"/>
          <a:stretch>
            <a:fillRect/>
          </a:stretch>
        </p:blipFill>
        <p:spPr>
          <a:xfrm>
            <a:off x="6740653" y="3671149"/>
            <a:ext cx="2748851" cy="2110831"/>
          </a:xfrm>
          <a:prstGeom prst="rect">
            <a:avLst/>
          </a:prstGeom>
        </p:spPr>
      </p:pic>
      <p:sp>
        <p:nvSpPr>
          <p:cNvPr id="9" name="TextBox 8">
            <a:extLst>
              <a:ext uri="{FF2B5EF4-FFF2-40B4-BE49-F238E27FC236}">
                <a16:creationId xmlns:a16="http://schemas.microsoft.com/office/drawing/2014/main" id="{172D9676-28AC-1146-A931-D02E3250D0D4}"/>
              </a:ext>
            </a:extLst>
          </p:cNvPr>
          <p:cNvSpPr txBox="1"/>
          <p:nvPr/>
        </p:nvSpPr>
        <p:spPr>
          <a:xfrm>
            <a:off x="8003067" y="3142569"/>
            <a:ext cx="699679" cy="348109"/>
          </a:xfrm>
          <a:prstGeom prst="rect">
            <a:avLst/>
          </a:prstGeom>
          <a:noFill/>
        </p:spPr>
        <p:txBody>
          <a:bodyPr wrap="none" rtlCol="0">
            <a:spAutoFit/>
          </a:bodyPr>
          <a:lstStyle/>
          <a:p>
            <a:r>
              <a:rPr lang="en-US" altLang="zh-CN" sz="1662" dirty="0" err="1"/>
              <a:t>XLNet</a:t>
            </a:r>
            <a:endParaRPr lang="en-US" sz="1662" dirty="0"/>
          </a:p>
        </p:txBody>
      </p:sp>
    </p:spTree>
    <p:extLst>
      <p:ext uri="{BB962C8B-B14F-4D97-AF65-F5344CB8AC3E}">
        <p14:creationId xmlns:p14="http://schemas.microsoft.com/office/powerpoint/2010/main" val="1038734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8E6D-E82A-1C43-9451-C151D0727472}"/>
              </a:ext>
            </a:extLst>
          </p:cNvPr>
          <p:cNvSpPr>
            <a:spLocks noGrp="1"/>
          </p:cNvSpPr>
          <p:nvPr>
            <p:ph type="title"/>
          </p:nvPr>
        </p:nvSpPr>
        <p:spPr/>
        <p:txBody>
          <a:bodyPr/>
          <a:lstStyle/>
          <a:p>
            <a:r>
              <a:rPr lang="zh-CN" altLang="en-US" dirty="0"/>
              <a:t>挑战 </a:t>
            </a:r>
            <a:r>
              <a:rPr lang="en-US" altLang="zh-CN" dirty="0"/>
              <a:t>2:</a:t>
            </a:r>
            <a:r>
              <a:rPr lang="zh-CN" altLang="en-US" dirty="0"/>
              <a:t> 可解释性</a:t>
            </a:r>
            <a:endParaRPr lang="en-US" dirty="0"/>
          </a:p>
        </p:txBody>
      </p:sp>
      <p:sp>
        <p:nvSpPr>
          <p:cNvPr id="3" name="Content Placeholder 2">
            <a:extLst>
              <a:ext uri="{FF2B5EF4-FFF2-40B4-BE49-F238E27FC236}">
                <a16:creationId xmlns:a16="http://schemas.microsoft.com/office/drawing/2014/main" id="{663E2778-14F2-2844-B1A0-3DF7558C445C}"/>
              </a:ext>
            </a:extLst>
          </p:cNvPr>
          <p:cNvSpPr>
            <a:spLocks noGrp="1"/>
          </p:cNvSpPr>
          <p:nvPr>
            <p:ph idx="1"/>
          </p:nvPr>
        </p:nvSpPr>
        <p:spPr/>
        <p:txBody>
          <a:bodyPr/>
          <a:lstStyle/>
          <a:p>
            <a:r>
              <a:rPr lang="zh-CN" altLang="en-US" dirty="0">
                <a:latin typeface="SimHei" panose="02010609060101010101" pitchFamily="49" charset="-122"/>
                <a:ea typeface="SimHei" panose="02010609060101010101" pitchFamily="49" charset="-122"/>
              </a:rPr>
              <a:t>大部分阅读理解方法都只能看做</a:t>
            </a:r>
            <a:r>
              <a:rPr lang="zh-CN" altLang="en-US" b="1" dirty="0">
                <a:solidFill>
                  <a:srgbClr val="0070C0"/>
                </a:solidFill>
                <a:latin typeface="SimHei" panose="02010609060101010101" pitchFamily="49" charset="-122"/>
                <a:ea typeface="SimHei" panose="02010609060101010101" pitchFamily="49" charset="-122"/>
              </a:rPr>
              <a:t>黑盒</a:t>
            </a:r>
            <a:r>
              <a:rPr lang="en-US" altLang="zh-CN" dirty="0">
                <a:latin typeface="SimHei" panose="02010609060101010101" pitchFamily="49" charset="-122"/>
                <a:ea typeface="SimHei" panose="02010609060101010101" pitchFamily="49" charset="-122"/>
              </a:rPr>
              <a:t>:</a:t>
            </a:r>
          </a:p>
          <a:p>
            <a:pPr lvl="1"/>
            <a:r>
              <a:rPr lang="zh-CN" altLang="en-US" dirty="0">
                <a:latin typeface="SimHei" panose="02010609060101010101" pitchFamily="49" charset="-122"/>
                <a:ea typeface="SimHei" panose="02010609060101010101" pitchFamily="49" charset="-122"/>
              </a:rPr>
              <a:t>输入</a:t>
            </a:r>
            <a:r>
              <a:rPr lang="en-US" altLang="zh-CN" dirty="0">
                <a:latin typeface="SimHei" panose="02010609060101010101" pitchFamily="49" charset="-122"/>
                <a:ea typeface="SimHei" panose="02010609060101010101" pitchFamily="49" charset="-122"/>
              </a:rPr>
              <a:t>:</a:t>
            </a:r>
            <a:r>
              <a:rPr lang="zh-CN" altLang="en-US" dirty="0">
                <a:latin typeface="SimHei" panose="02010609060101010101" pitchFamily="49" charset="-122"/>
                <a:ea typeface="SimHei" panose="02010609060101010101" pitchFamily="49" charset="-122"/>
              </a:rPr>
              <a:t> 问题和文档</a:t>
            </a:r>
            <a:endParaRPr lang="en-US" altLang="zh-CN" dirty="0">
              <a:latin typeface="SimHei" panose="02010609060101010101" pitchFamily="49" charset="-122"/>
              <a:ea typeface="SimHei" panose="02010609060101010101" pitchFamily="49" charset="-122"/>
            </a:endParaRPr>
          </a:p>
          <a:p>
            <a:pPr lvl="1"/>
            <a:r>
              <a:rPr lang="zh-CN" altLang="en-US" dirty="0">
                <a:latin typeface="SimHei" panose="02010609060101010101" pitchFamily="49" charset="-122"/>
                <a:ea typeface="SimHei" panose="02010609060101010101" pitchFamily="49" charset="-122"/>
              </a:rPr>
              <a:t>输出</a:t>
            </a:r>
            <a:r>
              <a:rPr lang="en-US" altLang="zh-CN" dirty="0">
                <a:latin typeface="SimHei" panose="02010609060101010101" pitchFamily="49" charset="-122"/>
                <a:ea typeface="SimHei" panose="02010609060101010101" pitchFamily="49" charset="-122"/>
              </a:rPr>
              <a:t>:</a:t>
            </a:r>
            <a:r>
              <a:rPr lang="zh-CN" altLang="en-US" dirty="0">
                <a:latin typeface="SimHei" panose="02010609060101010101" pitchFamily="49" charset="-122"/>
                <a:ea typeface="SimHei" panose="02010609060101010101" pitchFamily="49" charset="-122"/>
              </a:rPr>
              <a:t> 答案文本块 </a:t>
            </a:r>
            <a:r>
              <a:rPr lang="en-US" altLang="zh-CN" dirty="0">
                <a:latin typeface="SimHei" panose="02010609060101010101" pitchFamily="49" charset="-122"/>
                <a:ea typeface="SimHei" panose="02010609060101010101" pitchFamily="49" charset="-122"/>
              </a:rPr>
              <a:t>(</a:t>
            </a:r>
            <a:r>
              <a:rPr lang="zh-CN" altLang="en-US" dirty="0">
                <a:latin typeface="SimHei" panose="02010609060101010101" pitchFamily="49" charset="-122"/>
                <a:ea typeface="SimHei" panose="02010609060101010101" pitchFamily="49" charset="-122"/>
              </a:rPr>
              <a:t>在文档中的起止位置</a:t>
            </a:r>
            <a:r>
              <a:rPr lang="en-US" altLang="zh-CN" dirty="0">
                <a:latin typeface="SimHei" panose="02010609060101010101" pitchFamily="49" charset="-122"/>
                <a:ea typeface="SimHei" panose="02010609060101010101" pitchFamily="49" charset="-122"/>
              </a:rPr>
              <a:t>)</a:t>
            </a:r>
          </a:p>
          <a:p>
            <a:pPr lvl="1"/>
            <a:endParaRPr lang="en-US" dirty="0">
              <a:latin typeface="SimHei" panose="02010609060101010101" pitchFamily="49" charset="-122"/>
              <a:ea typeface="SimHei" panose="02010609060101010101" pitchFamily="49" charset="-122"/>
            </a:endParaRPr>
          </a:p>
          <a:p>
            <a:r>
              <a:rPr lang="zh-CN" altLang="en-US" dirty="0">
                <a:latin typeface="SimHei" panose="02010609060101010101" pitchFamily="49" charset="-122"/>
                <a:ea typeface="SimHei" panose="02010609060101010101" pitchFamily="49" charset="-122"/>
              </a:rPr>
              <a:t>如何让用户可以验证答案的对错</a:t>
            </a:r>
            <a:r>
              <a:rPr lang="en-US" altLang="zh-CN" dirty="0">
                <a:latin typeface="SimHei" panose="02010609060101010101" pitchFamily="49" charset="-122"/>
                <a:ea typeface="SimHei" panose="02010609060101010101" pitchFamily="49" charset="-122"/>
              </a:rPr>
              <a:t>:</a:t>
            </a:r>
          </a:p>
          <a:p>
            <a:pPr lvl="1"/>
            <a:r>
              <a:rPr lang="zh-CN" altLang="en-US" dirty="0">
                <a:latin typeface="SimHei" panose="02010609060101010101" pitchFamily="49" charset="-122"/>
                <a:ea typeface="SimHei" panose="02010609060101010101" pitchFamily="49" charset="-122"/>
              </a:rPr>
              <a:t>推理路径或者子图</a:t>
            </a:r>
            <a:endParaRPr lang="en-US" altLang="zh-CN" dirty="0">
              <a:latin typeface="SimHei" panose="02010609060101010101" pitchFamily="49" charset="-122"/>
              <a:ea typeface="SimHei" panose="02010609060101010101" pitchFamily="49" charset="-122"/>
            </a:endParaRPr>
          </a:p>
          <a:p>
            <a:pPr lvl="1"/>
            <a:r>
              <a:rPr lang="zh-CN" altLang="en-US" dirty="0">
                <a:latin typeface="SimHei" panose="02010609060101010101" pitchFamily="49" charset="-122"/>
                <a:ea typeface="SimHei" panose="02010609060101010101" pitchFamily="49" charset="-122"/>
              </a:rPr>
              <a:t>每个推理节点上的支撑事实</a:t>
            </a:r>
            <a:endParaRPr lang="en-US" altLang="zh-CN" dirty="0">
              <a:latin typeface="SimHei" panose="02010609060101010101" pitchFamily="49" charset="-122"/>
              <a:ea typeface="SimHei" panose="02010609060101010101" pitchFamily="49" charset="-122"/>
            </a:endParaRPr>
          </a:p>
          <a:p>
            <a:pPr lvl="1"/>
            <a:r>
              <a:rPr lang="zh-CN" altLang="en-US" dirty="0">
                <a:latin typeface="SimHei" panose="02010609060101010101" pitchFamily="49" charset="-122"/>
                <a:ea typeface="SimHei" panose="02010609060101010101" pitchFamily="49" charset="-122"/>
              </a:rPr>
              <a:t>用于对比的其他可能答案和推理路径</a:t>
            </a:r>
            <a:endParaRPr lang="en-US" altLang="zh-CN" dirty="0">
              <a:latin typeface="SimHei" panose="02010609060101010101" pitchFamily="49" charset="-122"/>
              <a:ea typeface="SimHei" panose="02010609060101010101" pitchFamily="49" charset="-122"/>
            </a:endParaRPr>
          </a:p>
          <a:p>
            <a:pPr marL="422041" lvl="1" indent="0">
              <a:buNone/>
            </a:pPr>
            <a:endParaRPr lang="en-US" dirty="0">
              <a:latin typeface="SimHei" panose="02010609060101010101" pitchFamily="49" charset="-122"/>
              <a:ea typeface="SimHei" panose="02010609060101010101" pitchFamily="49" charset="-122"/>
            </a:endParaRPr>
          </a:p>
          <a:p>
            <a:pPr marL="0" indent="0">
              <a:buNone/>
            </a:pPr>
            <a:endParaRPr lang="en-US"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346897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CC2B-6A18-1848-BDB6-13A19E9E91EC}"/>
              </a:ext>
            </a:extLst>
          </p:cNvPr>
          <p:cNvSpPr>
            <a:spLocks noGrp="1"/>
          </p:cNvSpPr>
          <p:nvPr>
            <p:ph type="title"/>
          </p:nvPr>
        </p:nvSpPr>
        <p:spPr/>
        <p:txBody>
          <a:bodyPr/>
          <a:lstStyle/>
          <a:p>
            <a:r>
              <a:rPr lang="zh-CN" altLang="en-US" dirty="0">
                <a:solidFill>
                  <a:srgbClr val="C00000"/>
                </a:solidFill>
                <a:latin typeface="SimHei" panose="02010609060101010101" pitchFamily="49" charset="-122"/>
                <a:ea typeface="SimHei" panose="02010609060101010101" pitchFamily="49" charset="-122"/>
              </a:rPr>
              <a:t>认知图谱</a:t>
            </a:r>
            <a:r>
              <a:rPr lang="en-US" dirty="0">
                <a:latin typeface="SimHei" panose="02010609060101010101" pitchFamily="49" charset="-122"/>
                <a:ea typeface="SimHei" panose="02010609060101010101" pitchFamily="49" charset="-122"/>
              </a:rPr>
              <a:t>: </a:t>
            </a:r>
            <a:r>
              <a:rPr lang="ja-JP" altLang="en-US">
                <a:latin typeface="SimHei" panose="02010609060101010101" pitchFamily="49" charset="-122"/>
                <a:ea typeface="SimHei" panose="02010609060101010101" pitchFamily="49" charset="-122"/>
              </a:rPr>
              <a:t>知识</a:t>
            </a:r>
            <a:r>
              <a:rPr lang="zh-CN" altLang="en-US" dirty="0">
                <a:latin typeface="SimHei" panose="02010609060101010101" pitchFamily="49" charset="-122"/>
                <a:ea typeface="SimHei" panose="02010609060101010101" pitchFamily="49" charset="-122"/>
              </a:rPr>
              <a:t>表示</a:t>
            </a:r>
            <a:r>
              <a:rPr lang="en-US" dirty="0">
                <a:latin typeface="SimHei" panose="02010609060101010101" pitchFamily="49" charset="-122"/>
                <a:ea typeface="SimHei" panose="02010609060101010101" pitchFamily="49" charset="-122"/>
              </a:rPr>
              <a:t>, </a:t>
            </a:r>
            <a:r>
              <a:rPr lang="zh-CN" altLang="en-US" dirty="0">
                <a:latin typeface="SimHei" panose="02010609060101010101" pitchFamily="49" charset="-122"/>
                <a:ea typeface="SimHei" panose="02010609060101010101" pitchFamily="49" charset="-122"/>
              </a:rPr>
              <a:t>推理和决策</a:t>
            </a:r>
            <a:endParaRPr lang="en-US" dirty="0">
              <a:latin typeface="SimHei" panose="02010609060101010101" pitchFamily="49" charset="-122"/>
              <a:ea typeface="SimHei" panose="02010609060101010101" pitchFamily="49" charset="-122"/>
            </a:endParaRPr>
          </a:p>
        </p:txBody>
      </p:sp>
      <p:grpSp>
        <p:nvGrpSpPr>
          <p:cNvPr id="16" name="Group 15">
            <a:extLst>
              <a:ext uri="{FF2B5EF4-FFF2-40B4-BE49-F238E27FC236}">
                <a16:creationId xmlns:a16="http://schemas.microsoft.com/office/drawing/2014/main" id="{497B4BE4-FB30-2340-92C1-4EB6F19F39B9}"/>
              </a:ext>
            </a:extLst>
          </p:cNvPr>
          <p:cNvGrpSpPr>
            <a:grpSpLocks noChangeAspect="1"/>
          </p:cNvGrpSpPr>
          <p:nvPr/>
        </p:nvGrpSpPr>
        <p:grpSpPr>
          <a:xfrm>
            <a:off x="776536" y="1613153"/>
            <a:ext cx="8727282" cy="4120103"/>
            <a:chOff x="907256" y="2227957"/>
            <a:chExt cx="7753518" cy="3660394"/>
          </a:xfrm>
        </p:grpSpPr>
        <p:pic>
          <p:nvPicPr>
            <p:cNvPr id="4" name="Picture 3">
              <a:extLst>
                <a:ext uri="{FF2B5EF4-FFF2-40B4-BE49-F238E27FC236}">
                  <a16:creationId xmlns:a16="http://schemas.microsoft.com/office/drawing/2014/main" id="{287AB438-320D-0A4E-93F3-62E0953EA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8076" y="2286456"/>
              <a:ext cx="4672698" cy="3240000"/>
            </a:xfrm>
            <a:prstGeom prst="rect">
              <a:avLst/>
            </a:prstGeom>
          </p:spPr>
        </p:pic>
        <p:pic>
          <p:nvPicPr>
            <p:cNvPr id="5" name="Picture 4">
              <a:extLst>
                <a:ext uri="{FF2B5EF4-FFF2-40B4-BE49-F238E27FC236}">
                  <a16:creationId xmlns:a16="http://schemas.microsoft.com/office/drawing/2014/main" id="{6D47697F-C326-674E-BC7F-DB5257249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076" y="2286456"/>
              <a:ext cx="4672698" cy="3240000"/>
            </a:xfrm>
            <a:prstGeom prst="rect">
              <a:avLst/>
            </a:prstGeom>
          </p:spPr>
        </p:pic>
        <p:pic>
          <p:nvPicPr>
            <p:cNvPr id="6" name="Picture 5">
              <a:extLst>
                <a:ext uri="{FF2B5EF4-FFF2-40B4-BE49-F238E27FC236}">
                  <a16:creationId xmlns:a16="http://schemas.microsoft.com/office/drawing/2014/main" id="{8AE1ADC5-53E9-CB44-BC9C-7467C0CDE7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8076" y="2286456"/>
              <a:ext cx="4672698" cy="3240000"/>
            </a:xfrm>
            <a:prstGeom prst="rect">
              <a:avLst/>
            </a:prstGeom>
          </p:spPr>
        </p:pic>
        <p:pic>
          <p:nvPicPr>
            <p:cNvPr id="7" name="Picture 6">
              <a:extLst>
                <a:ext uri="{FF2B5EF4-FFF2-40B4-BE49-F238E27FC236}">
                  <a16:creationId xmlns:a16="http://schemas.microsoft.com/office/drawing/2014/main" id="{8AEC8DA8-F4B5-7648-9A83-3509949C5F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8076" y="2286456"/>
              <a:ext cx="4672698" cy="3240000"/>
            </a:xfrm>
            <a:prstGeom prst="rect">
              <a:avLst/>
            </a:prstGeom>
          </p:spPr>
        </p:pic>
        <p:pic>
          <p:nvPicPr>
            <p:cNvPr id="8" name="Picture 7">
              <a:extLst>
                <a:ext uri="{FF2B5EF4-FFF2-40B4-BE49-F238E27FC236}">
                  <a16:creationId xmlns:a16="http://schemas.microsoft.com/office/drawing/2014/main" id="{FB259B53-FE91-094A-B2A0-C5CD5E414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256" y="4121898"/>
              <a:ext cx="1646169" cy="1613246"/>
            </a:xfrm>
            <a:prstGeom prst="rect">
              <a:avLst/>
            </a:prstGeom>
          </p:spPr>
        </p:pic>
        <p:pic>
          <p:nvPicPr>
            <p:cNvPr id="9" name="Picture 8">
              <a:extLst>
                <a:ext uri="{FF2B5EF4-FFF2-40B4-BE49-F238E27FC236}">
                  <a16:creationId xmlns:a16="http://schemas.microsoft.com/office/drawing/2014/main" id="{FB0313D9-346F-184C-8598-260DF5F5B2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6830" y="2234407"/>
              <a:ext cx="1507021" cy="1730562"/>
            </a:xfrm>
            <a:prstGeom prst="rect">
              <a:avLst/>
            </a:prstGeom>
          </p:spPr>
        </p:pic>
        <p:cxnSp>
          <p:nvCxnSpPr>
            <p:cNvPr id="10" name="Straight Arrow Connector 9">
              <a:extLst>
                <a:ext uri="{FF2B5EF4-FFF2-40B4-BE49-F238E27FC236}">
                  <a16:creationId xmlns:a16="http://schemas.microsoft.com/office/drawing/2014/main" id="{3771A09D-BFE6-E340-94DD-D214D774187D}"/>
                </a:ext>
              </a:extLst>
            </p:cNvPr>
            <p:cNvCxnSpPr/>
            <p:nvPr/>
          </p:nvCxnSpPr>
          <p:spPr>
            <a:xfrm>
              <a:off x="2588126" y="3177008"/>
              <a:ext cx="1399950" cy="255698"/>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00582E3-BA70-C54D-96F4-181264599AD7}"/>
                </a:ext>
              </a:extLst>
            </p:cNvPr>
            <p:cNvCxnSpPr/>
            <p:nvPr/>
          </p:nvCxnSpPr>
          <p:spPr>
            <a:xfrm flipH="1">
              <a:off x="2483850" y="2546159"/>
              <a:ext cx="1227687" cy="373296"/>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Curved Up Arrow 11">
              <a:extLst>
                <a:ext uri="{FF2B5EF4-FFF2-40B4-BE49-F238E27FC236}">
                  <a16:creationId xmlns:a16="http://schemas.microsoft.com/office/drawing/2014/main" id="{65AC1A4F-E94F-0D49-9595-6C62BDEEC155}"/>
                </a:ext>
              </a:extLst>
            </p:cNvPr>
            <p:cNvSpPr/>
            <p:nvPr/>
          </p:nvSpPr>
          <p:spPr>
            <a:xfrm>
              <a:off x="2483852" y="5334297"/>
              <a:ext cx="2406210" cy="55405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a:solidFill>
                  <a:schemeClr val="tx1"/>
                </a:solidFill>
              </a:endParaRPr>
            </a:p>
          </p:txBody>
        </p:sp>
        <p:pic>
          <p:nvPicPr>
            <p:cNvPr id="13" name="Picture 12">
              <a:extLst>
                <a:ext uri="{FF2B5EF4-FFF2-40B4-BE49-F238E27FC236}">
                  <a16:creationId xmlns:a16="http://schemas.microsoft.com/office/drawing/2014/main" id="{AD8440E7-17BE-CE49-A60E-7AA031B152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8076" y="2227957"/>
              <a:ext cx="4672698" cy="3464946"/>
            </a:xfrm>
            <a:prstGeom prst="rect">
              <a:avLst/>
            </a:prstGeom>
          </p:spPr>
        </p:pic>
        <p:cxnSp>
          <p:nvCxnSpPr>
            <p:cNvPr id="14" name="Straight Arrow Connector 13">
              <a:extLst>
                <a:ext uri="{FF2B5EF4-FFF2-40B4-BE49-F238E27FC236}">
                  <a16:creationId xmlns:a16="http://schemas.microsoft.com/office/drawing/2014/main" id="{750B1505-1F5A-C343-A3DA-164C5A19C429}"/>
                </a:ext>
              </a:extLst>
            </p:cNvPr>
            <p:cNvCxnSpPr>
              <a:stCxn id="15" idx="1"/>
            </p:cNvCxnSpPr>
            <p:nvPr/>
          </p:nvCxnSpPr>
          <p:spPr>
            <a:xfrm flipH="1">
              <a:off x="2397655" y="4249810"/>
              <a:ext cx="1288136" cy="392914"/>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Left Brace 14">
              <a:extLst>
                <a:ext uri="{FF2B5EF4-FFF2-40B4-BE49-F238E27FC236}">
                  <a16:creationId xmlns:a16="http://schemas.microsoft.com/office/drawing/2014/main" id="{6FDB13FC-BF39-EC44-868E-576B5E2D9B9F}"/>
                </a:ext>
              </a:extLst>
            </p:cNvPr>
            <p:cNvSpPr/>
            <p:nvPr/>
          </p:nvSpPr>
          <p:spPr>
            <a:xfrm>
              <a:off x="3685790" y="3240561"/>
              <a:ext cx="328034" cy="2018496"/>
            </a:xfrm>
            <a:prstGeom prst="leftBrace">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62"/>
            </a:p>
          </p:txBody>
        </p:sp>
      </p:grpSp>
    </p:spTree>
    <p:extLst>
      <p:ext uri="{BB962C8B-B14F-4D97-AF65-F5344CB8AC3E}">
        <p14:creationId xmlns:p14="http://schemas.microsoft.com/office/powerpoint/2010/main" val="48988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EC736-3CF0-684A-AEBA-11280970E0DB}"/>
              </a:ext>
            </a:extLst>
          </p:cNvPr>
          <p:cNvSpPr>
            <a:spLocks noGrp="1"/>
          </p:cNvSpPr>
          <p:nvPr>
            <p:ph type="title"/>
          </p:nvPr>
        </p:nvSpPr>
        <p:spPr/>
        <p:txBody>
          <a:bodyPr/>
          <a:lstStyle/>
          <a:p>
            <a:r>
              <a:rPr lang="ja-JP" altLang="en-US">
                <a:latin typeface="SimHei" panose="02010609060101010101" pitchFamily="49" charset="-122"/>
                <a:ea typeface="SimHei" panose="02010609060101010101" pitchFamily="49" charset="-122"/>
              </a:rPr>
              <a:t>和</a:t>
            </a:r>
            <a:r>
              <a:rPr lang="zh-CN" altLang="en-US" dirty="0">
                <a:latin typeface="SimHei" panose="02010609060101010101" pitchFamily="49" charset="-122"/>
                <a:ea typeface="SimHei" panose="02010609060101010101" pitchFamily="49" charset="-122"/>
              </a:rPr>
              <a:t>认知科学的</a:t>
            </a:r>
            <a:r>
              <a:rPr lang="ja-JP" altLang="en-US">
                <a:latin typeface="SimHei" panose="02010609060101010101" pitchFamily="49" charset="-122"/>
                <a:ea typeface="SimHei" panose="02010609060101010101" pitchFamily="49" charset="-122"/>
              </a:rPr>
              <a:t>结合</a:t>
            </a:r>
            <a:endParaRPr lang="en-US" dirty="0">
              <a:latin typeface="SimHei" panose="02010609060101010101" pitchFamily="49" charset="-122"/>
              <a:ea typeface="SimHei" panose="02010609060101010101" pitchFamily="49" charset="-122"/>
            </a:endParaRPr>
          </a:p>
        </p:txBody>
      </p:sp>
      <p:sp>
        <p:nvSpPr>
          <p:cNvPr id="4" name="Rectangle 3">
            <a:extLst>
              <a:ext uri="{FF2B5EF4-FFF2-40B4-BE49-F238E27FC236}">
                <a16:creationId xmlns:a16="http://schemas.microsoft.com/office/drawing/2014/main" id="{A81EE252-E484-714E-AEB1-CCF1455E0468}"/>
              </a:ext>
            </a:extLst>
          </p:cNvPr>
          <p:cNvSpPr/>
          <p:nvPr/>
        </p:nvSpPr>
        <p:spPr>
          <a:xfrm>
            <a:off x="1928664" y="4858082"/>
            <a:ext cx="5918664" cy="7311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15" dirty="0">
                <a:solidFill>
                  <a:schemeClr val="tx1"/>
                </a:solidFill>
              </a:rPr>
              <a:t>Dual</a:t>
            </a:r>
            <a:r>
              <a:rPr lang="zh-CN" altLang="en-US" sz="2215" dirty="0">
                <a:solidFill>
                  <a:schemeClr val="tx1"/>
                </a:solidFill>
              </a:rPr>
              <a:t> </a:t>
            </a:r>
            <a:r>
              <a:rPr lang="en-US" altLang="zh-CN" sz="2215" dirty="0">
                <a:solidFill>
                  <a:schemeClr val="tx1"/>
                </a:solidFill>
              </a:rPr>
              <a:t>Process</a:t>
            </a:r>
            <a:r>
              <a:rPr lang="zh-CN" altLang="en-US" sz="2215" dirty="0">
                <a:solidFill>
                  <a:schemeClr val="tx1"/>
                </a:solidFill>
              </a:rPr>
              <a:t> </a:t>
            </a:r>
            <a:r>
              <a:rPr lang="en-US" altLang="zh-CN" sz="2215" dirty="0">
                <a:solidFill>
                  <a:schemeClr val="tx1"/>
                </a:solidFill>
              </a:rPr>
              <a:t>Theory (Cognitive Science)</a:t>
            </a:r>
            <a:r>
              <a:rPr lang="zh-CN" altLang="en-US" sz="2215" dirty="0">
                <a:solidFill>
                  <a:schemeClr val="tx1"/>
                </a:solidFill>
              </a:rPr>
              <a:t> </a:t>
            </a:r>
            <a:endParaRPr lang="en-US" sz="2215" dirty="0">
              <a:solidFill>
                <a:schemeClr val="tx1"/>
              </a:solidFill>
            </a:endParaRPr>
          </a:p>
        </p:txBody>
      </p:sp>
      <p:grpSp>
        <p:nvGrpSpPr>
          <p:cNvPr id="5" name="Group 4">
            <a:extLst>
              <a:ext uri="{FF2B5EF4-FFF2-40B4-BE49-F238E27FC236}">
                <a16:creationId xmlns:a16="http://schemas.microsoft.com/office/drawing/2014/main" id="{ADC2BC3E-E21A-644F-895B-8EC162D60A33}"/>
              </a:ext>
            </a:extLst>
          </p:cNvPr>
          <p:cNvGrpSpPr/>
          <p:nvPr/>
        </p:nvGrpSpPr>
        <p:grpSpPr>
          <a:xfrm>
            <a:off x="1856656" y="1700808"/>
            <a:ext cx="5909873" cy="2970954"/>
            <a:chOff x="1496616" y="1556792"/>
            <a:chExt cx="6402362" cy="3218534"/>
          </a:xfrm>
        </p:grpSpPr>
        <p:sp>
          <p:nvSpPr>
            <p:cNvPr id="6" name="Rounded Rectangle 5">
              <a:extLst>
                <a:ext uri="{FF2B5EF4-FFF2-40B4-BE49-F238E27FC236}">
                  <a16:creationId xmlns:a16="http://schemas.microsoft.com/office/drawing/2014/main" id="{62B25C1B-D608-CE4B-8043-330F176AF27F}"/>
                </a:ext>
              </a:extLst>
            </p:cNvPr>
            <p:cNvSpPr/>
            <p:nvPr/>
          </p:nvSpPr>
          <p:spPr>
            <a:xfrm>
              <a:off x="1496616"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23" dirty="0">
                  <a:solidFill>
                    <a:srgbClr val="C00000"/>
                  </a:solidFill>
                </a:rPr>
                <a:t>System 1</a:t>
              </a:r>
            </a:p>
            <a:p>
              <a:pPr algn="ctr"/>
              <a:r>
                <a:rPr lang="en-US" sz="3323" dirty="0">
                  <a:solidFill>
                    <a:schemeClr val="tx1"/>
                  </a:solidFill>
                </a:rPr>
                <a:t>Intuitive</a:t>
              </a:r>
            </a:p>
          </p:txBody>
        </p:sp>
        <p:sp>
          <p:nvSpPr>
            <p:cNvPr id="7" name="Rounded Rectangle 6">
              <a:extLst>
                <a:ext uri="{FF2B5EF4-FFF2-40B4-BE49-F238E27FC236}">
                  <a16:creationId xmlns:a16="http://schemas.microsoft.com/office/drawing/2014/main" id="{26EB9A91-820D-F048-BFE7-1706D3E0115D}"/>
                </a:ext>
              </a:extLst>
            </p:cNvPr>
            <p:cNvSpPr/>
            <p:nvPr/>
          </p:nvSpPr>
          <p:spPr>
            <a:xfrm>
              <a:off x="5234682"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23" dirty="0">
                  <a:solidFill>
                    <a:srgbClr val="C00000"/>
                  </a:solidFill>
                </a:rPr>
                <a:t>System 2</a:t>
              </a:r>
            </a:p>
            <a:p>
              <a:pPr algn="ctr"/>
              <a:r>
                <a:rPr lang="en-US" sz="3323" dirty="0">
                  <a:solidFill>
                    <a:schemeClr val="tx1"/>
                  </a:solidFill>
                </a:rPr>
                <a:t>Analytic</a:t>
              </a:r>
            </a:p>
          </p:txBody>
        </p:sp>
        <p:sp>
          <p:nvSpPr>
            <p:cNvPr id="8" name="Arc 7">
              <a:extLst>
                <a:ext uri="{FF2B5EF4-FFF2-40B4-BE49-F238E27FC236}">
                  <a16:creationId xmlns:a16="http://schemas.microsoft.com/office/drawing/2014/main" id="{C2C3B9E0-CF6E-D84B-BC45-2764DFAC8E3A}"/>
                </a:ext>
              </a:extLst>
            </p:cNvPr>
            <p:cNvSpPr/>
            <p:nvPr/>
          </p:nvSpPr>
          <p:spPr>
            <a:xfrm>
              <a:off x="3080792" y="1556792"/>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62"/>
            </a:p>
          </p:txBody>
        </p:sp>
        <p:sp>
          <p:nvSpPr>
            <p:cNvPr id="9" name="Arc 8">
              <a:extLst>
                <a:ext uri="{FF2B5EF4-FFF2-40B4-BE49-F238E27FC236}">
                  <a16:creationId xmlns:a16="http://schemas.microsoft.com/office/drawing/2014/main" id="{892A2035-0C0E-3D4A-B735-44F6022BA4FB}"/>
                </a:ext>
              </a:extLst>
            </p:cNvPr>
            <p:cNvSpPr/>
            <p:nvPr/>
          </p:nvSpPr>
          <p:spPr>
            <a:xfrm rot="10800000">
              <a:off x="3113621" y="3318621"/>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62"/>
            </a:p>
          </p:txBody>
        </p:sp>
      </p:grpSp>
    </p:spTree>
    <p:extLst>
      <p:ext uri="{BB962C8B-B14F-4D97-AF65-F5344CB8AC3E}">
        <p14:creationId xmlns:p14="http://schemas.microsoft.com/office/powerpoint/2010/main" val="636269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4396A-2EC2-5A49-A886-22A1789887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DE3952-18E1-A840-998F-E674456F7F51}"/>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36F315F4-100D-8F4B-B663-FC19C89832CA}"/>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From </a:t>
            </a:r>
            <a:r>
              <a:rPr lang="en-US" sz="1100" dirty="0" err="1">
                <a:latin typeface="Times New Roman" charset="0"/>
                <a:ea typeface="Times New Roman" charset="0"/>
                <a:cs typeface="Times New Roman" charset="0"/>
              </a:rPr>
              <a:t>Bengio’s</a:t>
            </a:r>
            <a:r>
              <a:rPr lang="en-US" sz="1100" dirty="0">
                <a:latin typeface="Times New Roman" charset="0"/>
                <a:ea typeface="Times New Roman" charset="0"/>
                <a:cs typeface="Times New Roman" charset="0"/>
              </a:rPr>
              <a:t> NIPS’2019 Keynote</a:t>
            </a:r>
            <a:endParaRPr lang="en-US" sz="1100" b="1" dirty="0">
              <a:latin typeface="Times New Roman" charset="0"/>
              <a:ea typeface="Times New Roman" charset="0"/>
              <a:cs typeface="Times New Roman" charset="0"/>
            </a:endParaRPr>
          </a:p>
        </p:txBody>
      </p:sp>
      <p:pic>
        <p:nvPicPr>
          <p:cNvPr id="5" name="Picture 4">
            <a:extLst>
              <a:ext uri="{FF2B5EF4-FFF2-40B4-BE49-F238E27FC236}">
                <a16:creationId xmlns:a16="http://schemas.microsoft.com/office/drawing/2014/main" id="{D9B6CE3B-0F95-B141-98FB-611F40D34B36}"/>
              </a:ext>
            </a:extLst>
          </p:cNvPr>
          <p:cNvPicPr>
            <a:picLocks noChangeAspect="1"/>
          </p:cNvPicPr>
          <p:nvPr/>
        </p:nvPicPr>
        <p:blipFill>
          <a:blip r:embed="rId2"/>
          <a:stretch>
            <a:fillRect/>
          </a:stretch>
        </p:blipFill>
        <p:spPr>
          <a:xfrm>
            <a:off x="0" y="548680"/>
            <a:ext cx="9906000" cy="5495026"/>
          </a:xfrm>
          <a:prstGeom prst="rect">
            <a:avLst/>
          </a:prstGeom>
        </p:spPr>
      </p:pic>
    </p:spTree>
    <p:extLst>
      <p:ext uri="{BB962C8B-B14F-4D97-AF65-F5344CB8AC3E}">
        <p14:creationId xmlns:p14="http://schemas.microsoft.com/office/powerpoint/2010/main" val="3322844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Reasoning w/ Cognitive Graph</a:t>
            </a:r>
            <a:endParaRPr lang="en-US" dirty="0"/>
          </a:p>
        </p:txBody>
      </p:sp>
      <p:sp>
        <p:nvSpPr>
          <p:cNvPr id="3" name="Content Placeholder 2"/>
          <p:cNvSpPr>
            <a:spLocks noGrp="1"/>
          </p:cNvSpPr>
          <p:nvPr>
            <p:ph idx="1"/>
          </p:nvPr>
        </p:nvSpPr>
        <p:spPr>
          <a:xfrm>
            <a:off x="734897" y="1268760"/>
            <a:ext cx="8436219" cy="4463853"/>
          </a:xfrm>
        </p:spPr>
        <p:txBody>
          <a:bodyPr/>
          <a:lstStyle/>
          <a:p>
            <a:r>
              <a:rPr lang="en-US" altLang="zh-CN" dirty="0"/>
              <a:t>System</a:t>
            </a:r>
            <a:r>
              <a:rPr lang="zh-CN" altLang="en-US" dirty="0"/>
              <a:t> </a:t>
            </a:r>
            <a:r>
              <a:rPr lang="en-US" altLang="zh-CN" dirty="0"/>
              <a:t>1:</a:t>
            </a:r>
            <a:endParaRPr lang="en-US" dirty="0"/>
          </a:p>
          <a:p>
            <a:pPr lvl="1"/>
            <a:r>
              <a:rPr lang="en-US" altLang="zh-CN" dirty="0">
                <a:solidFill>
                  <a:srgbClr val="C00000"/>
                </a:solidFill>
              </a:rPr>
              <a:t>Knowledge expansion</a:t>
            </a:r>
            <a:r>
              <a:rPr lang="zh-CN" altLang="en-US" dirty="0"/>
              <a:t> </a:t>
            </a:r>
            <a:r>
              <a:rPr lang="en-US" altLang="zh-CN" dirty="0"/>
              <a:t>by</a:t>
            </a:r>
            <a:r>
              <a:rPr lang="zh-CN" altLang="en-US" dirty="0"/>
              <a:t> </a:t>
            </a:r>
            <a:r>
              <a:rPr lang="en-US" altLang="zh-CN" dirty="0"/>
              <a:t>association</a:t>
            </a:r>
            <a:r>
              <a:rPr lang="zh-CN" altLang="en-US" dirty="0">
                <a:solidFill>
                  <a:srgbClr val="FF0000"/>
                </a:solidFill>
              </a:rPr>
              <a:t> </a:t>
            </a:r>
            <a:r>
              <a:rPr lang="en-US" altLang="zh-CN" dirty="0"/>
              <a:t>in</a:t>
            </a:r>
            <a:r>
              <a:rPr lang="zh-CN" altLang="en-US" dirty="0"/>
              <a:t> </a:t>
            </a:r>
            <a:r>
              <a:rPr lang="en-US" altLang="zh-CN" dirty="0"/>
              <a:t>text</a:t>
            </a:r>
            <a:r>
              <a:rPr lang="zh-CN" altLang="en-US" dirty="0"/>
              <a:t> </a:t>
            </a:r>
            <a:r>
              <a:rPr lang="en-US" altLang="zh-CN" dirty="0"/>
              <a:t>when</a:t>
            </a:r>
            <a:r>
              <a:rPr lang="zh-CN" altLang="en-US" dirty="0"/>
              <a:t> </a:t>
            </a:r>
            <a:r>
              <a:rPr lang="en-US" altLang="zh-CN" dirty="0"/>
              <a:t>reading</a:t>
            </a:r>
          </a:p>
          <a:p>
            <a:pPr lvl="1"/>
            <a:endParaRPr lang="en-US" altLang="zh-CN" dirty="0"/>
          </a:p>
          <a:p>
            <a:r>
              <a:rPr lang="en-US" altLang="zh-CN" dirty="0"/>
              <a:t>System</a:t>
            </a:r>
            <a:r>
              <a:rPr lang="zh-CN" altLang="en-US" dirty="0"/>
              <a:t> </a:t>
            </a:r>
            <a:r>
              <a:rPr lang="en-US" altLang="zh-CN" dirty="0"/>
              <a:t>2:</a:t>
            </a:r>
          </a:p>
          <a:p>
            <a:pPr lvl="1"/>
            <a:r>
              <a:rPr lang="en-US" altLang="zh-CN" dirty="0">
                <a:solidFill>
                  <a:srgbClr val="C00000"/>
                </a:solidFill>
              </a:rPr>
              <a:t>Decision making</a:t>
            </a:r>
            <a:r>
              <a:rPr lang="en-US" altLang="zh-CN" dirty="0"/>
              <a:t> w/ all the information</a:t>
            </a:r>
          </a:p>
          <a:p>
            <a:endParaRPr lang="en-US" dirty="0"/>
          </a:p>
        </p:txBody>
      </p:sp>
      <p:grpSp>
        <p:nvGrpSpPr>
          <p:cNvPr id="4" name="Group 3">
            <a:extLst>
              <a:ext uri="{FF2B5EF4-FFF2-40B4-BE49-F238E27FC236}">
                <a16:creationId xmlns:a16="http://schemas.microsoft.com/office/drawing/2014/main" id="{98133EF9-8C84-9740-95F8-464664FFF5A0}"/>
              </a:ext>
            </a:extLst>
          </p:cNvPr>
          <p:cNvGrpSpPr>
            <a:grpSpLocks noChangeAspect="1"/>
          </p:cNvGrpSpPr>
          <p:nvPr/>
        </p:nvGrpSpPr>
        <p:grpSpPr>
          <a:xfrm>
            <a:off x="5748194" y="4725144"/>
            <a:ext cx="3734960" cy="1877603"/>
            <a:chOff x="1496616" y="1556792"/>
            <a:chExt cx="6402362" cy="3218534"/>
          </a:xfrm>
        </p:grpSpPr>
        <p:sp>
          <p:nvSpPr>
            <p:cNvPr id="5" name="Rounded Rectangle 4">
              <a:extLst>
                <a:ext uri="{FF2B5EF4-FFF2-40B4-BE49-F238E27FC236}">
                  <a16:creationId xmlns:a16="http://schemas.microsoft.com/office/drawing/2014/main" id="{AE63726F-6410-5A4A-B98A-E631C37FAF23}"/>
                </a:ext>
              </a:extLst>
            </p:cNvPr>
            <p:cNvSpPr/>
            <p:nvPr/>
          </p:nvSpPr>
          <p:spPr>
            <a:xfrm>
              <a:off x="1496616"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1</a:t>
              </a:r>
            </a:p>
            <a:p>
              <a:pPr algn="ctr"/>
              <a:r>
                <a:rPr lang="en-US" dirty="0">
                  <a:solidFill>
                    <a:schemeClr val="tx1"/>
                  </a:solidFill>
                </a:rPr>
                <a:t>Intuitive</a:t>
              </a:r>
            </a:p>
          </p:txBody>
        </p:sp>
        <p:sp>
          <p:nvSpPr>
            <p:cNvPr id="6" name="Rounded Rectangle 5">
              <a:extLst>
                <a:ext uri="{FF2B5EF4-FFF2-40B4-BE49-F238E27FC236}">
                  <a16:creationId xmlns:a16="http://schemas.microsoft.com/office/drawing/2014/main" id="{F77B7F61-D018-B24A-A283-C5208323565E}"/>
                </a:ext>
              </a:extLst>
            </p:cNvPr>
            <p:cNvSpPr/>
            <p:nvPr/>
          </p:nvSpPr>
          <p:spPr>
            <a:xfrm>
              <a:off x="5234682" y="2327055"/>
              <a:ext cx="2664296" cy="1656184"/>
            </a:xfrm>
            <a:prstGeom prst="roundRect">
              <a:avLst/>
            </a:prstGeom>
            <a:solidFill>
              <a:srgbClr val="C7EEFE"/>
            </a:solidFill>
            <a:ln>
              <a:solidFill>
                <a:srgbClr val="34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2</a:t>
              </a:r>
            </a:p>
            <a:p>
              <a:pPr algn="ctr"/>
              <a:r>
                <a:rPr lang="en-US" dirty="0">
                  <a:solidFill>
                    <a:schemeClr val="tx1"/>
                  </a:solidFill>
                </a:rPr>
                <a:t>Analytic</a:t>
              </a:r>
            </a:p>
          </p:txBody>
        </p:sp>
        <p:sp>
          <p:nvSpPr>
            <p:cNvPr id="7" name="Arc 6">
              <a:extLst>
                <a:ext uri="{FF2B5EF4-FFF2-40B4-BE49-F238E27FC236}">
                  <a16:creationId xmlns:a16="http://schemas.microsoft.com/office/drawing/2014/main" id="{A9C9A15F-49D6-C040-B360-D3606BAB8222}"/>
                </a:ext>
              </a:extLst>
            </p:cNvPr>
            <p:cNvSpPr/>
            <p:nvPr/>
          </p:nvSpPr>
          <p:spPr>
            <a:xfrm>
              <a:off x="3080792" y="1556792"/>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sp>
          <p:nvSpPr>
            <p:cNvPr id="8" name="Arc 7">
              <a:extLst>
                <a:ext uri="{FF2B5EF4-FFF2-40B4-BE49-F238E27FC236}">
                  <a16:creationId xmlns:a16="http://schemas.microsoft.com/office/drawing/2014/main" id="{342C3A45-D68E-EC41-878D-841F04EC00F6}"/>
                </a:ext>
              </a:extLst>
            </p:cNvPr>
            <p:cNvSpPr/>
            <p:nvPr/>
          </p:nvSpPr>
          <p:spPr>
            <a:xfrm rot="10800000">
              <a:off x="3113621" y="3318621"/>
              <a:ext cx="3168352" cy="1456705"/>
            </a:xfrm>
            <a:prstGeom prst="arc">
              <a:avLst>
                <a:gd name="adj1" fmla="val 10801702"/>
                <a:gd name="adj2" fmla="val 0"/>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spTree>
    <p:extLst>
      <p:ext uri="{BB962C8B-B14F-4D97-AF65-F5344CB8AC3E}">
        <p14:creationId xmlns:p14="http://schemas.microsoft.com/office/powerpoint/2010/main" val="4108304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CogQA</a:t>
            </a:r>
            <a:r>
              <a:rPr lang="en-US" altLang="zh-CN" dirty="0"/>
              <a:t>: Cognitive Graph for QA</a:t>
            </a:r>
            <a:endParaRPr lang="en-US" dirty="0"/>
          </a:p>
        </p:txBody>
      </p:sp>
      <p:sp>
        <p:nvSpPr>
          <p:cNvPr id="5" name="Content Placeholder 4"/>
          <p:cNvSpPr>
            <a:spLocks noGrp="1"/>
          </p:cNvSpPr>
          <p:nvPr>
            <p:ph idx="1"/>
          </p:nvPr>
        </p:nvSpPr>
        <p:spPr>
          <a:xfrm>
            <a:off x="631588" y="956462"/>
            <a:ext cx="9002950" cy="2904586"/>
          </a:xfrm>
        </p:spPr>
        <p:txBody>
          <a:bodyPr/>
          <a:lstStyle/>
          <a:p>
            <a:r>
              <a:rPr lang="en-US" altLang="zh-CN" sz="2400" dirty="0"/>
              <a:t>An</a:t>
            </a:r>
            <a:r>
              <a:rPr lang="zh-CN" altLang="en-US" sz="2400" dirty="0"/>
              <a:t> </a:t>
            </a:r>
            <a:r>
              <a:rPr lang="en-US" altLang="zh-CN" sz="2400" dirty="0">
                <a:solidFill>
                  <a:srgbClr val="C00000"/>
                </a:solidFill>
              </a:rPr>
              <a:t>iterative</a:t>
            </a:r>
            <a:r>
              <a:rPr lang="zh-CN" altLang="en-US" sz="2400" dirty="0">
                <a:solidFill>
                  <a:srgbClr val="FF0000"/>
                </a:solidFill>
              </a:rPr>
              <a:t> </a:t>
            </a:r>
            <a:r>
              <a:rPr lang="en-US" altLang="zh-CN" sz="2400" dirty="0"/>
              <a:t>framework</a:t>
            </a:r>
            <a:r>
              <a:rPr lang="zh-CN" altLang="en-US" sz="2400" dirty="0"/>
              <a:t> </a:t>
            </a:r>
            <a:r>
              <a:rPr lang="en-US" altLang="zh-CN" sz="2400" dirty="0"/>
              <a:t>corresponding</a:t>
            </a:r>
            <a:r>
              <a:rPr lang="zh-CN" altLang="en-US" sz="2400" dirty="0"/>
              <a:t> </a:t>
            </a:r>
            <a:r>
              <a:rPr lang="en-US" altLang="zh-CN" sz="2400" dirty="0"/>
              <a:t>to</a:t>
            </a:r>
            <a:r>
              <a:rPr lang="zh-CN" altLang="en-US" sz="2400" dirty="0"/>
              <a:t> </a:t>
            </a:r>
            <a:r>
              <a:rPr lang="en-US" altLang="zh-CN" sz="2400" dirty="0"/>
              <a:t>dual</a:t>
            </a:r>
            <a:r>
              <a:rPr lang="zh-CN" altLang="en-US" sz="2400" dirty="0"/>
              <a:t> </a:t>
            </a:r>
            <a:r>
              <a:rPr lang="en-US" altLang="zh-CN" sz="2400" dirty="0"/>
              <a:t>process</a:t>
            </a:r>
            <a:r>
              <a:rPr lang="zh-CN" altLang="en-US" sz="2400" dirty="0"/>
              <a:t> </a:t>
            </a:r>
            <a:r>
              <a:rPr lang="en-US" altLang="zh-CN" sz="2400" dirty="0"/>
              <a:t>theory</a:t>
            </a:r>
          </a:p>
          <a:p>
            <a:r>
              <a:rPr lang="en-US" altLang="zh-CN" sz="2400" dirty="0"/>
              <a:t>System</a:t>
            </a:r>
            <a:r>
              <a:rPr lang="zh-CN" altLang="en-US" sz="2400" dirty="0"/>
              <a:t> </a:t>
            </a:r>
            <a:r>
              <a:rPr lang="en-US" altLang="zh-CN" sz="2400" dirty="0"/>
              <a:t>1</a:t>
            </a:r>
          </a:p>
          <a:p>
            <a:pPr lvl="1"/>
            <a:r>
              <a:rPr lang="en-US" altLang="zh-CN" sz="2400" dirty="0">
                <a:solidFill>
                  <a:srgbClr val="C00000"/>
                </a:solidFill>
              </a:rPr>
              <a:t>extract</a:t>
            </a:r>
            <a:r>
              <a:rPr lang="zh-CN" altLang="en-US" sz="2400" dirty="0">
                <a:solidFill>
                  <a:srgbClr val="FF0000"/>
                </a:solidFill>
              </a:rPr>
              <a:t> </a:t>
            </a:r>
            <a:r>
              <a:rPr lang="en-US" altLang="zh-CN" sz="2400" dirty="0"/>
              <a:t>entities</a:t>
            </a:r>
            <a:r>
              <a:rPr lang="zh-CN" altLang="en-US" sz="2400" dirty="0"/>
              <a:t> </a:t>
            </a:r>
            <a:r>
              <a:rPr lang="en-US" altLang="zh-CN" sz="2400" dirty="0"/>
              <a:t>to</a:t>
            </a:r>
            <a:r>
              <a:rPr lang="zh-CN" altLang="en-US" sz="2400" dirty="0"/>
              <a:t> </a:t>
            </a:r>
            <a:r>
              <a:rPr lang="en-US" altLang="zh-CN" sz="2400" dirty="0"/>
              <a:t>build</a:t>
            </a:r>
            <a:r>
              <a:rPr lang="zh-CN" altLang="en-US" sz="2400" dirty="0"/>
              <a:t> </a:t>
            </a:r>
            <a:r>
              <a:rPr lang="en-US" altLang="zh-CN" sz="2400" dirty="0"/>
              <a:t>the</a:t>
            </a:r>
            <a:r>
              <a:rPr lang="zh-CN" altLang="en-US" sz="2400" dirty="0"/>
              <a:t> </a:t>
            </a:r>
            <a:r>
              <a:rPr lang="en-US" altLang="zh-CN" sz="2400" dirty="0"/>
              <a:t>cognitive</a:t>
            </a:r>
            <a:r>
              <a:rPr lang="zh-CN" altLang="en-US" sz="2400" dirty="0"/>
              <a:t> </a:t>
            </a:r>
            <a:r>
              <a:rPr lang="en-US" altLang="zh-CN" sz="2400" dirty="0"/>
              <a:t>graph</a:t>
            </a:r>
          </a:p>
          <a:p>
            <a:pPr lvl="1"/>
            <a:r>
              <a:rPr lang="en-US" altLang="zh-CN" sz="2400" dirty="0"/>
              <a:t>generate</a:t>
            </a:r>
            <a:r>
              <a:rPr lang="zh-CN" altLang="en-US" sz="2400" dirty="0"/>
              <a:t> </a:t>
            </a:r>
            <a:r>
              <a:rPr lang="en-US" altLang="zh-CN" sz="2400" dirty="0">
                <a:solidFill>
                  <a:srgbClr val="C00000"/>
                </a:solidFill>
              </a:rPr>
              <a:t>semantic</a:t>
            </a:r>
            <a:r>
              <a:rPr lang="zh-CN" altLang="en-US" sz="2400" dirty="0">
                <a:solidFill>
                  <a:srgbClr val="C00000"/>
                </a:solidFill>
              </a:rPr>
              <a:t> </a:t>
            </a:r>
            <a:r>
              <a:rPr lang="en-US" altLang="zh-CN" sz="2400" dirty="0">
                <a:solidFill>
                  <a:srgbClr val="C00000"/>
                </a:solidFill>
              </a:rPr>
              <a:t>vectors</a:t>
            </a:r>
            <a:r>
              <a:rPr lang="zh-CN" altLang="en-US" sz="2400" dirty="0">
                <a:solidFill>
                  <a:srgbClr val="C00000"/>
                </a:solidFill>
              </a:rPr>
              <a:t> </a:t>
            </a:r>
            <a:r>
              <a:rPr lang="en-US" altLang="zh-CN" sz="2400" dirty="0"/>
              <a:t>for</a:t>
            </a:r>
            <a:r>
              <a:rPr lang="zh-CN" altLang="en-US" sz="2400" dirty="0"/>
              <a:t> </a:t>
            </a:r>
            <a:r>
              <a:rPr lang="en-US" altLang="zh-CN" sz="2400" dirty="0"/>
              <a:t>each</a:t>
            </a:r>
            <a:r>
              <a:rPr lang="zh-CN" altLang="en-US" sz="2400" dirty="0"/>
              <a:t> </a:t>
            </a:r>
            <a:r>
              <a:rPr lang="en-US" altLang="zh-CN" sz="2400" dirty="0"/>
              <a:t>node</a:t>
            </a:r>
          </a:p>
          <a:p>
            <a:r>
              <a:rPr lang="en-US" altLang="zh-CN" sz="2400" dirty="0"/>
              <a:t>System</a:t>
            </a:r>
            <a:r>
              <a:rPr lang="zh-CN" altLang="en-US" sz="2400" dirty="0"/>
              <a:t> </a:t>
            </a:r>
            <a:r>
              <a:rPr lang="en-US" altLang="zh-CN" sz="2400" dirty="0"/>
              <a:t>2</a:t>
            </a:r>
          </a:p>
          <a:p>
            <a:pPr lvl="1"/>
            <a:r>
              <a:rPr lang="en-US" altLang="zh-CN" sz="2400" dirty="0"/>
              <a:t>Do</a:t>
            </a:r>
            <a:r>
              <a:rPr lang="zh-CN" altLang="en-US" sz="2400" dirty="0"/>
              <a:t> </a:t>
            </a:r>
            <a:r>
              <a:rPr lang="en-US" altLang="zh-CN" sz="2400" dirty="0">
                <a:solidFill>
                  <a:srgbClr val="C00000"/>
                </a:solidFill>
              </a:rPr>
              <a:t>reasoning</a:t>
            </a:r>
            <a:r>
              <a:rPr lang="zh-CN" altLang="en-US" sz="2400" dirty="0">
                <a:solidFill>
                  <a:srgbClr val="FF0000"/>
                </a:solidFill>
              </a:rPr>
              <a:t> </a:t>
            </a:r>
            <a:r>
              <a:rPr lang="en-US" altLang="zh-CN" sz="2400" dirty="0"/>
              <a:t>based</a:t>
            </a:r>
            <a:r>
              <a:rPr lang="zh-CN" altLang="en-US" sz="2400" dirty="0"/>
              <a:t> </a:t>
            </a:r>
            <a:r>
              <a:rPr lang="en-US" altLang="zh-CN" sz="2400" dirty="0"/>
              <a:t>on</a:t>
            </a:r>
            <a:r>
              <a:rPr lang="zh-CN" altLang="en-US" sz="2400" dirty="0"/>
              <a:t> </a:t>
            </a:r>
            <a:r>
              <a:rPr lang="en-US" altLang="zh-CN" sz="2400" dirty="0"/>
              <a:t>semantic</a:t>
            </a:r>
            <a:r>
              <a:rPr lang="zh-CN" altLang="en-US" sz="2400" dirty="0"/>
              <a:t> </a:t>
            </a:r>
            <a:r>
              <a:rPr lang="en-US" altLang="zh-CN" sz="2400" dirty="0"/>
              <a:t>vectors</a:t>
            </a:r>
            <a:r>
              <a:rPr lang="zh-CN" altLang="en-US" sz="2400" dirty="0"/>
              <a:t> </a:t>
            </a:r>
            <a:r>
              <a:rPr lang="en-US" altLang="zh-CN" sz="2400" dirty="0"/>
              <a:t>and</a:t>
            </a:r>
            <a:r>
              <a:rPr lang="zh-CN" altLang="en-US" sz="2400" dirty="0"/>
              <a:t> </a:t>
            </a:r>
            <a:r>
              <a:rPr lang="en-US" altLang="zh-CN" sz="2400" dirty="0"/>
              <a:t>graph</a:t>
            </a:r>
          </a:p>
          <a:p>
            <a:pPr lvl="1"/>
            <a:r>
              <a:rPr lang="en-US" altLang="zh-CN" sz="2400" dirty="0"/>
              <a:t>Feed</a:t>
            </a:r>
            <a:r>
              <a:rPr lang="zh-CN" altLang="en-US" sz="2400" dirty="0"/>
              <a:t> </a:t>
            </a:r>
            <a:r>
              <a:rPr lang="en-US" altLang="zh-CN" sz="2400" dirty="0">
                <a:solidFill>
                  <a:srgbClr val="C00000"/>
                </a:solidFill>
              </a:rPr>
              <a:t>clues</a:t>
            </a:r>
            <a:r>
              <a:rPr lang="zh-CN" altLang="en-US" sz="2400" dirty="0">
                <a:solidFill>
                  <a:srgbClr val="FF0000"/>
                </a:solidFill>
              </a:rPr>
              <a:t> </a:t>
            </a:r>
            <a:r>
              <a:rPr lang="en-US" altLang="zh-CN" sz="2400" dirty="0"/>
              <a:t>to</a:t>
            </a:r>
            <a:r>
              <a:rPr lang="zh-CN" altLang="en-US" sz="2400" dirty="0"/>
              <a:t> </a:t>
            </a:r>
            <a:r>
              <a:rPr lang="en-US" altLang="zh-CN" sz="2400" dirty="0"/>
              <a:t>System</a:t>
            </a:r>
            <a:r>
              <a:rPr lang="zh-CN" altLang="en-US" sz="2400" dirty="0"/>
              <a:t> </a:t>
            </a:r>
            <a:r>
              <a:rPr lang="en-US" altLang="zh-CN" sz="2400" dirty="0"/>
              <a:t>1</a:t>
            </a:r>
            <a:r>
              <a:rPr lang="zh-CN" altLang="en-US" sz="2400" dirty="0"/>
              <a:t> </a:t>
            </a:r>
            <a:r>
              <a:rPr lang="en-US" altLang="zh-CN" sz="2400" dirty="0"/>
              <a:t>to</a:t>
            </a:r>
            <a:r>
              <a:rPr lang="zh-CN" altLang="en-US" sz="2400" dirty="0"/>
              <a:t> </a:t>
            </a:r>
            <a:r>
              <a:rPr lang="en-US" altLang="zh-CN" sz="2400" dirty="0"/>
              <a:t>extract</a:t>
            </a:r>
            <a:r>
              <a:rPr lang="zh-CN" altLang="en-US" sz="2400" dirty="0"/>
              <a:t> </a:t>
            </a:r>
            <a:r>
              <a:rPr lang="en-US" altLang="zh-CN" sz="2400" dirty="0"/>
              <a:t>next-hop</a:t>
            </a:r>
            <a:r>
              <a:rPr lang="zh-CN" altLang="en-US" sz="2400" dirty="0"/>
              <a:t> </a:t>
            </a:r>
            <a:r>
              <a:rPr lang="en-US" altLang="zh-CN" sz="2400" dirty="0"/>
              <a:t>entities</a:t>
            </a:r>
          </a:p>
        </p:txBody>
      </p:sp>
      <p:sp>
        <p:nvSpPr>
          <p:cNvPr id="7" name="TextBox 6"/>
          <p:cNvSpPr txBox="1"/>
          <p:nvPr/>
        </p:nvSpPr>
        <p:spPr>
          <a:xfrm>
            <a:off x="5710022" y="4191954"/>
            <a:ext cx="1107996" cy="369332"/>
          </a:xfrm>
          <a:prstGeom prst="rect">
            <a:avLst/>
          </a:prstGeom>
          <a:noFill/>
          <a:ln>
            <a:solidFill>
              <a:schemeClr val="tx1"/>
            </a:solidFill>
          </a:ln>
        </p:spPr>
        <p:txBody>
          <a:bodyPr wrap="none" rtlCol="0">
            <a:spAutoFit/>
          </a:bodyPr>
          <a:lstStyle/>
          <a:p>
            <a:r>
              <a:rPr lang="en-US" altLang="zh-CN" dirty="0"/>
              <a:t>Question</a:t>
            </a:r>
            <a:endParaRPr lang="en-US" dirty="0"/>
          </a:p>
        </p:txBody>
      </p:sp>
      <p:sp>
        <p:nvSpPr>
          <p:cNvPr id="8" name="TextBox 7"/>
          <p:cNvSpPr txBox="1"/>
          <p:nvPr/>
        </p:nvSpPr>
        <p:spPr>
          <a:xfrm>
            <a:off x="4652682" y="4705641"/>
            <a:ext cx="1402948" cy="369332"/>
          </a:xfrm>
          <a:prstGeom prst="rect">
            <a:avLst/>
          </a:prstGeom>
          <a:noFill/>
          <a:ln>
            <a:solidFill>
              <a:schemeClr val="tx1"/>
            </a:solidFill>
          </a:ln>
        </p:spPr>
        <p:txBody>
          <a:bodyPr wrap="none" rtlCol="0">
            <a:spAutoFit/>
          </a:bodyPr>
          <a:lstStyle/>
          <a:p>
            <a:r>
              <a:rPr lang="en-US" altLang="zh-CN" dirty="0"/>
              <a:t>Quality</a:t>
            </a:r>
            <a:r>
              <a:rPr lang="zh-CN" altLang="en-US" dirty="0"/>
              <a:t> </a:t>
            </a:r>
            <a:r>
              <a:rPr lang="en-US" altLang="zh-CN" dirty="0"/>
              <a:t>café</a:t>
            </a:r>
            <a:endParaRPr lang="en-US" dirty="0"/>
          </a:p>
        </p:txBody>
      </p:sp>
      <p:sp>
        <p:nvSpPr>
          <p:cNvPr id="9" name="TextBox 8"/>
          <p:cNvSpPr txBox="1"/>
          <p:nvPr/>
        </p:nvSpPr>
        <p:spPr>
          <a:xfrm>
            <a:off x="4726987" y="6010871"/>
            <a:ext cx="1480149" cy="369332"/>
          </a:xfrm>
          <a:prstGeom prst="rect">
            <a:avLst/>
          </a:prstGeom>
          <a:noFill/>
          <a:ln>
            <a:solidFill>
              <a:schemeClr val="tx1"/>
            </a:solidFill>
          </a:ln>
        </p:spPr>
        <p:txBody>
          <a:bodyPr wrap="none" rtlCol="0">
            <a:spAutoFit/>
          </a:bodyPr>
          <a:lstStyle/>
          <a:p>
            <a:r>
              <a:rPr lang="en-US" altLang="zh-CN" dirty="0"/>
              <a:t>Todd</a:t>
            </a:r>
            <a:r>
              <a:rPr lang="zh-CN" altLang="en-US" dirty="0"/>
              <a:t> </a:t>
            </a:r>
            <a:r>
              <a:rPr lang="en-US" altLang="zh-CN" dirty="0"/>
              <a:t>Phillips</a:t>
            </a:r>
            <a:endParaRPr lang="en-US" dirty="0"/>
          </a:p>
        </p:txBody>
      </p:sp>
      <p:sp>
        <p:nvSpPr>
          <p:cNvPr id="10" name="TextBox 9"/>
          <p:cNvSpPr txBox="1"/>
          <p:nvPr/>
        </p:nvSpPr>
        <p:spPr>
          <a:xfrm>
            <a:off x="6055630" y="5265923"/>
            <a:ext cx="2236510" cy="369332"/>
          </a:xfrm>
          <a:prstGeom prst="rect">
            <a:avLst/>
          </a:prstGeom>
          <a:noFill/>
          <a:ln>
            <a:solidFill>
              <a:schemeClr val="tx1"/>
            </a:solidFill>
          </a:ln>
        </p:spPr>
        <p:txBody>
          <a:bodyPr wrap="none" rtlCol="0">
            <a:spAutoFit/>
          </a:bodyPr>
          <a:lstStyle/>
          <a:p>
            <a:r>
              <a:rPr lang="en-US" altLang="zh-CN" dirty="0">
                <a:solidFill>
                  <a:srgbClr val="0070C0"/>
                </a:solidFill>
              </a:rPr>
              <a:t>Gone</a:t>
            </a:r>
            <a:r>
              <a:rPr lang="zh-CN" altLang="en-US" dirty="0">
                <a:solidFill>
                  <a:srgbClr val="0070C0"/>
                </a:solidFill>
              </a:rPr>
              <a:t> </a:t>
            </a:r>
            <a:r>
              <a:rPr lang="en-US" altLang="zh-CN" dirty="0">
                <a:solidFill>
                  <a:srgbClr val="0070C0"/>
                </a:solidFill>
              </a:rPr>
              <a:t>in</a:t>
            </a:r>
            <a:r>
              <a:rPr lang="zh-CN" altLang="en-US" dirty="0">
                <a:solidFill>
                  <a:srgbClr val="0070C0"/>
                </a:solidFill>
              </a:rPr>
              <a:t> </a:t>
            </a:r>
            <a:r>
              <a:rPr lang="en-US" altLang="zh-CN" dirty="0">
                <a:solidFill>
                  <a:srgbClr val="0070C0"/>
                </a:solidFill>
              </a:rPr>
              <a:t>60</a:t>
            </a:r>
            <a:r>
              <a:rPr lang="zh-CN" altLang="en-US" dirty="0">
                <a:solidFill>
                  <a:srgbClr val="0070C0"/>
                </a:solidFill>
              </a:rPr>
              <a:t> </a:t>
            </a:r>
            <a:r>
              <a:rPr lang="en-US" altLang="zh-CN" dirty="0">
                <a:solidFill>
                  <a:srgbClr val="0070C0"/>
                </a:solidFill>
              </a:rPr>
              <a:t>seconds</a:t>
            </a:r>
            <a:endParaRPr lang="en-US" dirty="0">
              <a:solidFill>
                <a:srgbClr val="0070C0"/>
              </a:solidFill>
            </a:endParaRPr>
          </a:p>
        </p:txBody>
      </p:sp>
      <p:sp>
        <p:nvSpPr>
          <p:cNvPr id="11" name="TextBox 10"/>
          <p:cNvSpPr txBox="1"/>
          <p:nvPr/>
        </p:nvSpPr>
        <p:spPr>
          <a:xfrm>
            <a:off x="4652682" y="5371301"/>
            <a:ext cx="1274708" cy="369332"/>
          </a:xfrm>
          <a:prstGeom prst="rect">
            <a:avLst/>
          </a:prstGeom>
          <a:noFill/>
          <a:ln>
            <a:solidFill>
              <a:schemeClr val="tx1"/>
            </a:solidFill>
          </a:ln>
        </p:spPr>
        <p:txBody>
          <a:bodyPr wrap="none" rtlCol="0">
            <a:spAutoFit/>
          </a:bodyPr>
          <a:lstStyle/>
          <a:p>
            <a:r>
              <a:rPr lang="en-US" altLang="zh-CN" dirty="0">
                <a:solidFill>
                  <a:srgbClr val="FF0000"/>
                </a:solidFill>
              </a:rPr>
              <a:t>Old</a:t>
            </a:r>
            <a:r>
              <a:rPr lang="zh-CN" altLang="en-US" dirty="0">
                <a:solidFill>
                  <a:srgbClr val="FF0000"/>
                </a:solidFill>
              </a:rPr>
              <a:t> </a:t>
            </a:r>
            <a:r>
              <a:rPr lang="en-US" altLang="zh-CN" dirty="0">
                <a:solidFill>
                  <a:srgbClr val="FF0000"/>
                </a:solidFill>
              </a:rPr>
              <a:t>school</a:t>
            </a:r>
            <a:endParaRPr lang="en-US" dirty="0">
              <a:solidFill>
                <a:srgbClr val="FF0000"/>
              </a:solidFill>
            </a:endParaRPr>
          </a:p>
        </p:txBody>
      </p:sp>
      <p:sp>
        <p:nvSpPr>
          <p:cNvPr id="12" name="TextBox 11"/>
          <p:cNvSpPr txBox="1"/>
          <p:nvPr/>
        </p:nvSpPr>
        <p:spPr>
          <a:xfrm>
            <a:off x="6582673" y="4705641"/>
            <a:ext cx="1441548" cy="369332"/>
          </a:xfrm>
          <a:prstGeom prst="rect">
            <a:avLst/>
          </a:prstGeom>
          <a:noFill/>
          <a:ln>
            <a:solidFill>
              <a:schemeClr val="tx1"/>
            </a:solidFill>
          </a:ln>
        </p:spPr>
        <p:txBody>
          <a:bodyPr wrap="none" rtlCol="0">
            <a:spAutoFit/>
          </a:bodyPr>
          <a:lstStyle/>
          <a:p>
            <a:r>
              <a:rPr lang="en-US" altLang="zh-CN" dirty="0"/>
              <a:t>Los</a:t>
            </a:r>
            <a:r>
              <a:rPr lang="zh-CN" altLang="en-US" dirty="0"/>
              <a:t> </a:t>
            </a:r>
            <a:r>
              <a:rPr lang="en-US" altLang="zh-CN" dirty="0"/>
              <a:t>Angeles</a:t>
            </a:r>
            <a:endParaRPr lang="en-US" dirty="0"/>
          </a:p>
        </p:txBody>
      </p:sp>
      <p:sp>
        <p:nvSpPr>
          <p:cNvPr id="13" name="TextBox 12"/>
          <p:cNvSpPr txBox="1"/>
          <p:nvPr/>
        </p:nvSpPr>
        <p:spPr>
          <a:xfrm>
            <a:off x="6563373" y="5948793"/>
            <a:ext cx="1620957" cy="369332"/>
          </a:xfrm>
          <a:prstGeom prst="rect">
            <a:avLst/>
          </a:prstGeom>
          <a:noFill/>
          <a:ln>
            <a:solidFill>
              <a:schemeClr val="tx1"/>
            </a:solidFill>
          </a:ln>
        </p:spPr>
        <p:txBody>
          <a:bodyPr wrap="none" rtlCol="0">
            <a:spAutoFit/>
          </a:bodyPr>
          <a:lstStyle/>
          <a:p>
            <a:r>
              <a:rPr lang="en-US" altLang="zh-CN" dirty="0"/>
              <a:t>Dominic</a:t>
            </a:r>
            <a:r>
              <a:rPr lang="zh-CN" altLang="en-US" dirty="0"/>
              <a:t> </a:t>
            </a:r>
            <a:r>
              <a:rPr lang="en-US" altLang="zh-CN" dirty="0" err="1"/>
              <a:t>Sena</a:t>
            </a:r>
            <a:endParaRPr lang="en-US" dirty="0"/>
          </a:p>
        </p:txBody>
      </p:sp>
      <p:cxnSp>
        <p:nvCxnSpPr>
          <p:cNvPr id="15" name="Straight Arrow Connector 14"/>
          <p:cNvCxnSpPr>
            <a:stCxn id="7" idx="2"/>
            <a:endCxn id="8" idx="0"/>
          </p:cNvCxnSpPr>
          <p:nvPr/>
        </p:nvCxnSpPr>
        <p:spPr>
          <a:xfrm flipH="1">
            <a:off x="5354156" y="4561287"/>
            <a:ext cx="909864" cy="1443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8" idx="2"/>
            <a:endCxn id="11" idx="0"/>
          </p:cNvCxnSpPr>
          <p:nvPr/>
        </p:nvCxnSpPr>
        <p:spPr>
          <a:xfrm flipH="1">
            <a:off x="5290036" y="5074973"/>
            <a:ext cx="64120" cy="2963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2"/>
            <a:endCxn id="12" idx="0"/>
          </p:cNvCxnSpPr>
          <p:nvPr/>
        </p:nvCxnSpPr>
        <p:spPr>
          <a:xfrm>
            <a:off x="6264021" y="4561287"/>
            <a:ext cx="1039427" cy="1443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8" idx="2"/>
            <a:endCxn id="10" idx="0"/>
          </p:cNvCxnSpPr>
          <p:nvPr/>
        </p:nvCxnSpPr>
        <p:spPr>
          <a:xfrm>
            <a:off x="5354157" y="5074973"/>
            <a:ext cx="1819729" cy="1909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1" idx="2"/>
            <a:endCxn id="9" idx="0"/>
          </p:cNvCxnSpPr>
          <p:nvPr/>
        </p:nvCxnSpPr>
        <p:spPr>
          <a:xfrm>
            <a:off x="5290037" y="5740633"/>
            <a:ext cx="177025" cy="2702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2"/>
            <a:endCxn id="13" idx="0"/>
          </p:cNvCxnSpPr>
          <p:nvPr/>
        </p:nvCxnSpPr>
        <p:spPr>
          <a:xfrm>
            <a:off x="7173885" y="5635255"/>
            <a:ext cx="199966" cy="3135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p:cNvSpPr/>
          <p:nvPr/>
        </p:nvSpPr>
        <p:spPr>
          <a:xfrm>
            <a:off x="1829529" y="4196215"/>
            <a:ext cx="1359462" cy="4414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System</a:t>
            </a:r>
            <a:r>
              <a:rPr lang="zh-CN" altLang="en-US" dirty="0"/>
              <a:t> </a:t>
            </a:r>
            <a:r>
              <a:rPr lang="en-US" altLang="zh-CN" dirty="0"/>
              <a:t>1</a:t>
            </a:r>
            <a:endParaRPr lang="en-US" dirty="0"/>
          </a:p>
        </p:txBody>
      </p:sp>
      <p:sp>
        <p:nvSpPr>
          <p:cNvPr id="42" name="Rounded Rectangle 41"/>
          <p:cNvSpPr/>
          <p:nvPr/>
        </p:nvSpPr>
        <p:spPr>
          <a:xfrm>
            <a:off x="1829529" y="5820820"/>
            <a:ext cx="1359462" cy="4414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System</a:t>
            </a:r>
            <a:r>
              <a:rPr lang="zh-CN" altLang="en-US" dirty="0"/>
              <a:t> </a:t>
            </a:r>
            <a:r>
              <a:rPr lang="en-US" altLang="zh-CN" dirty="0"/>
              <a:t>2</a:t>
            </a:r>
            <a:endParaRPr lang="en-US" dirty="0"/>
          </a:p>
        </p:txBody>
      </p:sp>
      <p:sp>
        <p:nvSpPr>
          <p:cNvPr id="43" name="TextBox 42"/>
          <p:cNvSpPr txBox="1"/>
          <p:nvPr/>
        </p:nvSpPr>
        <p:spPr>
          <a:xfrm>
            <a:off x="7173884" y="4247749"/>
            <a:ext cx="1558440" cy="307777"/>
          </a:xfrm>
          <a:prstGeom prst="rect">
            <a:avLst/>
          </a:prstGeom>
          <a:noFill/>
        </p:spPr>
        <p:txBody>
          <a:bodyPr wrap="none" rtlCol="0">
            <a:spAutoFit/>
          </a:bodyPr>
          <a:lstStyle/>
          <a:p>
            <a:r>
              <a:rPr lang="en-US" altLang="zh-CN" sz="1400" dirty="0">
                <a:latin typeface="Century" charset="0"/>
                <a:ea typeface="Century" charset="0"/>
                <a:cs typeface="Century" charset="0"/>
              </a:rPr>
              <a:t>Cognitive</a:t>
            </a:r>
            <a:r>
              <a:rPr lang="zh-CN" altLang="en-US" sz="1400" dirty="0">
                <a:latin typeface="Century" charset="0"/>
                <a:ea typeface="Century" charset="0"/>
                <a:cs typeface="Century" charset="0"/>
              </a:rPr>
              <a:t> </a:t>
            </a:r>
            <a:r>
              <a:rPr lang="en-US" altLang="zh-CN" sz="1400" dirty="0">
                <a:latin typeface="Century" charset="0"/>
                <a:ea typeface="Century" charset="0"/>
                <a:cs typeface="Century" charset="0"/>
              </a:rPr>
              <a:t>Graph</a:t>
            </a:r>
            <a:endParaRPr lang="en-US" sz="1400" dirty="0">
              <a:latin typeface="Century" charset="0"/>
              <a:ea typeface="Century" charset="0"/>
              <a:cs typeface="Century" charset="0"/>
            </a:endParaRPr>
          </a:p>
        </p:txBody>
      </p:sp>
      <p:sp>
        <p:nvSpPr>
          <p:cNvPr id="45" name="TextBox 44"/>
          <p:cNvSpPr txBox="1"/>
          <p:nvPr/>
        </p:nvSpPr>
        <p:spPr>
          <a:xfrm>
            <a:off x="851691" y="4958497"/>
            <a:ext cx="3195778" cy="738664"/>
          </a:xfrm>
          <a:prstGeom prst="rect">
            <a:avLst/>
          </a:prstGeom>
          <a:noFill/>
        </p:spPr>
        <p:txBody>
          <a:bodyPr wrap="square" rtlCol="0">
            <a:spAutoFit/>
          </a:bodyPr>
          <a:lstStyle/>
          <a:p>
            <a:r>
              <a:rPr lang="mr-IN" altLang="zh-CN" sz="1400" dirty="0"/>
              <a:t>…</a:t>
            </a:r>
            <a:r>
              <a:rPr lang="en-US" sz="1400" dirty="0"/>
              <a:t>location featured in a number of Hollywood films, including </a:t>
            </a:r>
            <a:r>
              <a:rPr lang="en-US" sz="1400" dirty="0">
                <a:solidFill>
                  <a:srgbClr val="FF0000"/>
                </a:solidFill>
              </a:rPr>
              <a:t>Old School</a:t>
            </a:r>
            <a:r>
              <a:rPr lang="en-US" sz="1400" dirty="0"/>
              <a:t>, </a:t>
            </a:r>
            <a:r>
              <a:rPr lang="en-US" sz="1400" dirty="0">
                <a:solidFill>
                  <a:srgbClr val="0070C0"/>
                </a:solidFill>
              </a:rPr>
              <a:t>Gone in 60 Seconds</a:t>
            </a:r>
            <a:r>
              <a:rPr lang="mr-IN" altLang="zh-CN" sz="1400" dirty="0"/>
              <a:t>…</a:t>
            </a:r>
            <a:endParaRPr lang="en-US" sz="1400" dirty="0"/>
          </a:p>
        </p:txBody>
      </p:sp>
      <p:sp>
        <p:nvSpPr>
          <p:cNvPr id="46" name="Up Arrow 45"/>
          <p:cNvSpPr/>
          <p:nvPr/>
        </p:nvSpPr>
        <p:spPr>
          <a:xfrm>
            <a:off x="2329832" y="4555525"/>
            <a:ext cx="239499" cy="40297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Up Arrow 46"/>
          <p:cNvSpPr/>
          <p:nvPr/>
        </p:nvSpPr>
        <p:spPr>
          <a:xfrm rot="15143709">
            <a:off x="3707324" y="5252872"/>
            <a:ext cx="269760" cy="9452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rot="20809312">
            <a:off x="3631582" y="5692225"/>
            <a:ext cx="684803" cy="369332"/>
          </a:xfrm>
          <a:prstGeom prst="rect">
            <a:avLst/>
          </a:prstGeom>
          <a:noFill/>
        </p:spPr>
        <p:txBody>
          <a:bodyPr wrap="none" rtlCol="0">
            <a:spAutoFit/>
          </a:bodyPr>
          <a:lstStyle/>
          <a:p>
            <a:r>
              <a:rPr lang="en-US" altLang="zh-CN" dirty="0"/>
              <a:t>input</a:t>
            </a:r>
            <a:endParaRPr lang="en-US" dirty="0"/>
          </a:p>
        </p:txBody>
      </p:sp>
      <p:sp>
        <p:nvSpPr>
          <p:cNvPr id="50" name="TextBox 49"/>
          <p:cNvSpPr txBox="1"/>
          <p:nvPr/>
        </p:nvSpPr>
        <p:spPr>
          <a:xfrm>
            <a:off x="2509260" y="4636297"/>
            <a:ext cx="830872" cy="369332"/>
          </a:xfrm>
          <a:prstGeom prst="rect">
            <a:avLst/>
          </a:prstGeom>
          <a:noFill/>
        </p:spPr>
        <p:txBody>
          <a:bodyPr wrap="square" rtlCol="0">
            <a:spAutoFit/>
          </a:bodyPr>
          <a:lstStyle/>
          <a:p>
            <a:r>
              <a:rPr lang="en-US" altLang="zh-CN" dirty="0"/>
              <a:t>input</a:t>
            </a:r>
            <a:endParaRPr lang="en-US" dirty="0"/>
          </a:p>
        </p:txBody>
      </p:sp>
      <p:sp>
        <p:nvSpPr>
          <p:cNvPr id="51" name="Up Arrow 50"/>
          <p:cNvSpPr/>
          <p:nvPr/>
        </p:nvSpPr>
        <p:spPr>
          <a:xfrm>
            <a:off x="2018411" y="4752703"/>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2219986" y="5094635"/>
            <a:ext cx="723275" cy="369332"/>
          </a:xfrm>
          <a:prstGeom prst="rect">
            <a:avLst/>
          </a:prstGeom>
          <a:noFill/>
        </p:spPr>
        <p:txBody>
          <a:bodyPr wrap="none" rtlCol="0">
            <a:spAutoFit/>
          </a:bodyPr>
          <a:lstStyle/>
          <a:p>
            <a:r>
              <a:rPr lang="en-US" altLang="zh-CN"/>
              <a:t>clues</a:t>
            </a:r>
            <a:endParaRPr lang="en-US"/>
          </a:p>
        </p:txBody>
      </p:sp>
      <p:pic>
        <p:nvPicPr>
          <p:cNvPr id="58" name="Picture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3332" y="6004517"/>
            <a:ext cx="674539" cy="674539"/>
          </a:xfrm>
          <a:prstGeom prst="rect">
            <a:avLst/>
          </a:prstGeom>
        </p:spPr>
      </p:pic>
      <p:sp>
        <p:nvSpPr>
          <p:cNvPr id="59" name="Up Arrow 58"/>
          <p:cNvSpPr/>
          <p:nvPr/>
        </p:nvSpPr>
        <p:spPr>
          <a:xfrm rot="5400000">
            <a:off x="3863245" y="5751378"/>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527903" y="6244987"/>
            <a:ext cx="877163" cy="369332"/>
          </a:xfrm>
          <a:prstGeom prst="rect">
            <a:avLst/>
          </a:prstGeom>
          <a:noFill/>
        </p:spPr>
        <p:txBody>
          <a:bodyPr wrap="none" rtlCol="0">
            <a:spAutoFit/>
          </a:bodyPr>
          <a:lstStyle/>
          <a:p>
            <a:r>
              <a:rPr lang="en-US" altLang="zh-CN" dirty="0"/>
              <a:t>predict</a:t>
            </a:r>
            <a:endParaRPr lang="en-US" dirty="0"/>
          </a:p>
        </p:txBody>
      </p:sp>
      <p:sp>
        <p:nvSpPr>
          <p:cNvPr id="61" name="TextBox 60"/>
          <p:cNvSpPr txBox="1"/>
          <p:nvPr/>
        </p:nvSpPr>
        <p:spPr>
          <a:xfrm rot="1192426">
            <a:off x="3507153" y="4215170"/>
            <a:ext cx="877163" cy="369332"/>
          </a:xfrm>
          <a:prstGeom prst="rect">
            <a:avLst/>
          </a:prstGeom>
          <a:noFill/>
        </p:spPr>
        <p:txBody>
          <a:bodyPr wrap="none" rtlCol="0">
            <a:spAutoFit/>
          </a:bodyPr>
          <a:lstStyle/>
          <a:p>
            <a:r>
              <a:rPr lang="en-US" altLang="zh-CN" dirty="0"/>
              <a:t>extract</a:t>
            </a:r>
            <a:endParaRPr lang="en-US" dirty="0"/>
          </a:p>
        </p:txBody>
      </p:sp>
      <p:sp>
        <p:nvSpPr>
          <p:cNvPr id="62" name="Up Arrow 61"/>
          <p:cNvSpPr/>
          <p:nvPr/>
        </p:nvSpPr>
        <p:spPr>
          <a:xfrm rot="6600572">
            <a:off x="3767571" y="4186845"/>
            <a:ext cx="276595" cy="882552"/>
          </a:xfrm>
          <a:prstGeom prst="upArrow">
            <a:avLst>
              <a:gd name="adj1" fmla="val 50000"/>
              <a:gd name="adj2" fmla="val 79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361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2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000"/>
                                        <p:tgtEl>
                                          <p:spTgt spid="11"/>
                                        </p:tgtEl>
                                      </p:cBhvr>
                                    </p:animEffect>
                                  </p:childTnLst>
                                </p:cTn>
                              </p:par>
                              <p:par>
                                <p:cTn id="44" presetID="1"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par>
                                <p:cTn id="46" presetID="22" presetClass="entr" presetSubtype="4"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20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4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61"/>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62"/>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50"/>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6"/>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
                                            <p:txEl>
                                              <p:pRg st="4" end="4"/>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
                                            <p:txEl>
                                              <p:pRg st="5" end="5"/>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41" grpId="0" animBg="1"/>
      <p:bldP spid="42" grpId="0" animBg="1"/>
      <p:bldP spid="43" grpId="0"/>
      <p:bldP spid="45" grpId="0"/>
      <p:bldP spid="45" grpId="1"/>
      <p:bldP spid="46" grpId="0" animBg="1"/>
      <p:bldP spid="46" grpId="1" animBg="1"/>
      <p:bldP spid="47" grpId="0" animBg="1"/>
      <p:bldP spid="48" grpId="0"/>
      <p:bldP spid="50" grpId="0"/>
      <p:bldP spid="50" grpId="1"/>
      <p:bldP spid="51" grpId="0" animBg="1"/>
      <p:bldP spid="52" grpId="0"/>
      <p:bldP spid="59" grpId="0" animBg="1"/>
      <p:bldP spid="60" grpId="0"/>
      <p:bldP spid="61" grpId="0"/>
      <p:bldP spid="61" grpId="1"/>
      <p:bldP spid="61" grpId="2"/>
      <p:bldP spid="62" grpId="0" animBg="1"/>
      <p:bldP spid="62" grpId="1" animBg="1"/>
      <p:bldP spid="62"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F1C4-8B29-4A40-B807-55915D51AF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67B712-B6A8-6E45-AA60-93D925DAA567}"/>
              </a:ext>
            </a:extLst>
          </p:cNvPr>
          <p:cNvSpPr>
            <a:spLocks noGrp="1"/>
          </p:cNvSpPr>
          <p:nvPr>
            <p:ph idx="1"/>
          </p:nvPr>
        </p:nvSpPr>
        <p:spPr>
          <a:xfrm>
            <a:off x="350838" y="2348879"/>
            <a:ext cx="9139237" cy="3777283"/>
          </a:xfrm>
        </p:spPr>
        <p:txBody>
          <a:bodyPr/>
          <a:lstStyle/>
          <a:p>
            <a:r>
              <a:rPr lang="en-US" dirty="0"/>
              <a:t>Q1: How to represent a concept in a graph?</a:t>
            </a:r>
          </a:p>
        </p:txBody>
      </p:sp>
    </p:spTree>
    <p:extLst>
      <p:ext uri="{BB962C8B-B14F-4D97-AF65-F5344CB8AC3E}">
        <p14:creationId xmlns:p14="http://schemas.microsoft.com/office/powerpoint/2010/main" val="2383170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7C80-04C8-5640-97D0-1EF565D2288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BB629828-1B94-4946-8DB7-71F1560505FD}"/>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DAF1BF47-BF37-8443-85B9-CE766F4B05BC}"/>
              </a:ext>
            </a:extLst>
          </p:cNvPr>
          <p:cNvPicPr>
            <a:picLocks noChangeAspect="1"/>
          </p:cNvPicPr>
          <p:nvPr/>
        </p:nvPicPr>
        <p:blipFill>
          <a:blip r:embed="rId2"/>
          <a:stretch>
            <a:fillRect/>
          </a:stretch>
        </p:blipFill>
        <p:spPr>
          <a:xfrm>
            <a:off x="1064568" y="0"/>
            <a:ext cx="7848872" cy="6858000"/>
          </a:xfrm>
          <a:prstGeom prst="rect">
            <a:avLst/>
          </a:prstGeom>
        </p:spPr>
      </p:pic>
    </p:spTree>
    <p:extLst>
      <p:ext uri="{BB962C8B-B14F-4D97-AF65-F5344CB8AC3E}">
        <p14:creationId xmlns:p14="http://schemas.microsoft.com/office/powerpoint/2010/main" val="478719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631825" y="274638"/>
            <a:ext cx="8642350" cy="792162"/>
          </a:xfrm>
        </p:spPr>
        <p:txBody>
          <a:bodyPr/>
          <a:lstStyle/>
          <a:p>
            <a:r>
              <a:rPr lang="en-US" altLang="x-none" dirty="0">
                <a:solidFill>
                  <a:srgbClr val="C00000"/>
                </a:solidFill>
              </a:rPr>
              <a:t>Unifying </a:t>
            </a:r>
            <a:r>
              <a:rPr lang="en-US" altLang="x-none" dirty="0" err="1">
                <a:solidFill>
                  <a:srgbClr val="0000CC"/>
                </a:solidFill>
              </a:rPr>
              <a:t>DeepWalk</a:t>
            </a:r>
            <a:r>
              <a:rPr lang="en-US" altLang="x-none" dirty="0"/>
              <a:t>, </a:t>
            </a:r>
            <a:r>
              <a:rPr lang="en-US" altLang="x-none" dirty="0">
                <a:solidFill>
                  <a:srgbClr val="0000CC"/>
                </a:solidFill>
              </a:rPr>
              <a:t>LINE</a:t>
            </a:r>
            <a:r>
              <a:rPr lang="en-US" altLang="x-none" dirty="0"/>
              <a:t>, </a:t>
            </a:r>
            <a:r>
              <a:rPr lang="en-US" altLang="x-none" dirty="0">
                <a:solidFill>
                  <a:srgbClr val="0000CC"/>
                </a:solidFill>
              </a:rPr>
              <a:t>PTE</a:t>
            </a:r>
            <a:r>
              <a:rPr lang="en-US" altLang="x-none" dirty="0"/>
              <a:t>, and </a:t>
            </a:r>
            <a:r>
              <a:rPr lang="en-US" altLang="x-none" dirty="0">
                <a:solidFill>
                  <a:srgbClr val="0000CC"/>
                </a:solidFill>
              </a:rPr>
              <a:t>node2vec </a:t>
            </a:r>
            <a:r>
              <a:rPr lang="en-US" altLang="x-none" dirty="0">
                <a:solidFill>
                  <a:schemeClr val="tx1"/>
                </a:solidFill>
              </a:rPr>
              <a:t>into </a:t>
            </a:r>
            <a:r>
              <a:rPr lang="en-US" altLang="x-none" dirty="0">
                <a:solidFill>
                  <a:srgbClr val="C00000"/>
                </a:solidFill>
              </a:rPr>
              <a:t>Matrix</a:t>
            </a:r>
            <a:r>
              <a:rPr lang="en-US" altLang="x-none" dirty="0">
                <a:solidFill>
                  <a:schemeClr val="tx1"/>
                </a:solidFill>
              </a:rPr>
              <a:t> Forms</a:t>
            </a:r>
            <a:endParaRPr lang="en-US" altLang="x-none" baseline="30000" dirty="0">
              <a:solidFill>
                <a:schemeClr val="tx1"/>
              </a:solidFill>
            </a:endParaRPr>
          </a:p>
        </p:txBody>
      </p:sp>
      <p:pic>
        <p:nvPicPr>
          <p:cNvPr id="163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3331" y="1360487"/>
            <a:ext cx="7170069" cy="3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762649"/>
            <a:ext cx="70485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2DDFF33-A109-EC43-973B-0F2F7FFBEC1D}"/>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p:txBody>
      </p:sp>
    </p:spTree>
    <p:extLst>
      <p:ext uri="{BB962C8B-B14F-4D97-AF65-F5344CB8AC3E}">
        <p14:creationId xmlns:p14="http://schemas.microsoft.com/office/powerpoint/2010/main" val="2252277515"/>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7222-E4C6-2D49-ACD9-AB3FA82CEBE6}"/>
              </a:ext>
            </a:extLst>
          </p:cNvPr>
          <p:cNvSpPr>
            <a:spLocks noGrp="1"/>
          </p:cNvSpPr>
          <p:nvPr>
            <p:ph type="title"/>
          </p:nvPr>
        </p:nvSpPr>
        <p:spPr>
          <a:xfrm>
            <a:off x="1" y="188913"/>
            <a:ext cx="9906000" cy="792162"/>
          </a:xfrm>
        </p:spPr>
        <p:txBody>
          <a:bodyPr/>
          <a:lstStyle/>
          <a:p>
            <a:r>
              <a:rPr lang="en-US" dirty="0" err="1">
                <a:solidFill>
                  <a:srgbClr val="C00000"/>
                </a:solidFill>
              </a:rPr>
              <a:t>ProNE</a:t>
            </a:r>
            <a:r>
              <a:rPr lang="en-US" dirty="0"/>
              <a:t>: </a:t>
            </a:r>
            <a:r>
              <a:rPr lang="en-US" dirty="0">
                <a:solidFill>
                  <a:schemeClr val="tx1"/>
                </a:solidFill>
              </a:rPr>
              <a:t>Fast</a:t>
            </a:r>
            <a:r>
              <a:rPr lang="en-US" dirty="0"/>
              <a:t> and Scalable Network Embedding</a:t>
            </a:r>
          </a:p>
        </p:txBody>
      </p:sp>
      <p:pic>
        <p:nvPicPr>
          <p:cNvPr id="3" name="Picture 2">
            <a:extLst>
              <a:ext uri="{FF2B5EF4-FFF2-40B4-BE49-F238E27FC236}">
                <a16:creationId xmlns:a16="http://schemas.microsoft.com/office/drawing/2014/main" id="{6F900211-9048-9E41-B077-44415A4881AD}"/>
              </a:ext>
            </a:extLst>
          </p:cNvPr>
          <p:cNvPicPr>
            <a:picLocks noChangeAspect="1"/>
          </p:cNvPicPr>
          <p:nvPr/>
        </p:nvPicPr>
        <p:blipFill>
          <a:blip r:embed="rId2"/>
          <a:stretch>
            <a:fillRect/>
          </a:stretch>
        </p:blipFill>
        <p:spPr>
          <a:xfrm>
            <a:off x="1280592" y="1268760"/>
            <a:ext cx="6917292" cy="5062790"/>
          </a:xfrm>
          <a:prstGeom prst="rect">
            <a:avLst/>
          </a:prstGeom>
        </p:spPr>
      </p:pic>
      <p:sp>
        <p:nvSpPr>
          <p:cNvPr id="4" name="Rectangle 3">
            <a:extLst>
              <a:ext uri="{FF2B5EF4-FFF2-40B4-BE49-F238E27FC236}">
                <a16:creationId xmlns:a16="http://schemas.microsoft.com/office/drawing/2014/main" id="{D5D6CA2F-1819-7946-9FDE-67095DA2B85A}"/>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a:t>
            </a:r>
            <a:r>
              <a:rPr kumimoji="0" lang="en-US" altLang="zh-CN" sz="1100" dirty="0">
                <a:latin typeface="Times New Roman" charset="0"/>
              </a:rPr>
              <a:t>.</a:t>
            </a:r>
            <a:r>
              <a:rPr kumimoji="0" lang="en-US" altLang="x-none" sz="1100" dirty="0">
                <a:latin typeface="Times New Roman" charset="0"/>
              </a:rPr>
              <a:t> Zhang, Y</a:t>
            </a:r>
            <a:r>
              <a:rPr kumimoji="0" lang="en-US" altLang="zh-CN" sz="1100" dirty="0">
                <a:latin typeface="Times New Roman" charset="0"/>
              </a:rPr>
              <a:t>.</a:t>
            </a:r>
            <a:r>
              <a:rPr kumimoji="0" lang="en-US" altLang="x-none" sz="1100" dirty="0">
                <a:latin typeface="Times New Roman" charset="0"/>
              </a:rPr>
              <a:t> Dong, Y</a:t>
            </a:r>
            <a:r>
              <a:rPr kumimoji="0" lang="en-US" altLang="zh-CN" sz="1100" dirty="0">
                <a:latin typeface="Times New Roman" charset="0"/>
              </a:rPr>
              <a:t>.</a:t>
            </a:r>
            <a:r>
              <a:rPr kumimoji="0" lang="en-US" altLang="x-none" sz="1100" dirty="0">
                <a:latin typeface="Times New Roman" charset="0"/>
              </a:rPr>
              <a:t> Wang, J</a:t>
            </a:r>
            <a:r>
              <a:rPr kumimoji="0" lang="en-US" altLang="zh-CN" sz="1100" dirty="0">
                <a:latin typeface="Times New Roman" charset="0"/>
              </a:rPr>
              <a:t>.</a:t>
            </a:r>
            <a:r>
              <a:rPr kumimoji="0" lang="en-US" altLang="x-none" sz="1100" dirty="0">
                <a:latin typeface="Times New Roman" charset="0"/>
              </a:rPr>
              <a:t> Tang, and M</a:t>
            </a:r>
            <a:r>
              <a:rPr kumimoji="0" lang="en-US" altLang="zh-CN" sz="1100" dirty="0">
                <a:latin typeface="Times New Roman" charset="0"/>
              </a:rPr>
              <a:t>.</a:t>
            </a:r>
            <a:r>
              <a:rPr kumimoji="0" lang="en-US" altLang="x-none" sz="1100" dirty="0">
                <a:latin typeface="Times New Roman" charset="0"/>
              </a:rPr>
              <a:t> Ding. </a:t>
            </a:r>
            <a:r>
              <a:rPr kumimoji="0" lang="en-US" altLang="x-none" sz="1100" dirty="0" err="1">
                <a:latin typeface="Times New Roman" charset="0"/>
              </a:rPr>
              <a:t>ProNE</a:t>
            </a:r>
            <a:r>
              <a:rPr kumimoji="0" lang="en-US" altLang="x-none" sz="1100" dirty="0">
                <a:latin typeface="Times New Roman" charset="0"/>
              </a:rPr>
              <a:t>: Fast and Scalable Network Representation Learning. IJCAI’19.</a:t>
            </a:r>
          </a:p>
        </p:txBody>
      </p:sp>
    </p:spTree>
    <p:extLst>
      <p:ext uri="{BB962C8B-B14F-4D97-AF65-F5344CB8AC3E}">
        <p14:creationId xmlns:p14="http://schemas.microsoft.com/office/powerpoint/2010/main" val="2898313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48A2-0E6C-1643-8261-EAA88BA3AAD6}"/>
              </a:ext>
            </a:extLst>
          </p:cNvPr>
          <p:cNvSpPr>
            <a:spLocks noGrp="1"/>
          </p:cNvSpPr>
          <p:nvPr>
            <p:ph type="title"/>
          </p:nvPr>
        </p:nvSpPr>
        <p:spPr/>
        <p:txBody>
          <a:bodyPr/>
          <a:lstStyle/>
          <a:p>
            <a:r>
              <a:rPr lang="en-US" dirty="0"/>
              <a:t>Results</a:t>
            </a:r>
          </a:p>
        </p:txBody>
      </p:sp>
      <p:pic>
        <p:nvPicPr>
          <p:cNvPr id="4" name="Picture 3">
            <a:extLst>
              <a:ext uri="{FF2B5EF4-FFF2-40B4-BE49-F238E27FC236}">
                <a16:creationId xmlns:a16="http://schemas.microsoft.com/office/drawing/2014/main" id="{77BAE54B-5A55-8742-AAAB-ED3BDA73F522}"/>
              </a:ext>
            </a:extLst>
          </p:cNvPr>
          <p:cNvPicPr>
            <a:picLocks noChangeAspect="1"/>
          </p:cNvPicPr>
          <p:nvPr/>
        </p:nvPicPr>
        <p:blipFill>
          <a:blip r:embed="rId2"/>
          <a:stretch>
            <a:fillRect/>
          </a:stretch>
        </p:blipFill>
        <p:spPr>
          <a:xfrm>
            <a:off x="350838" y="1052736"/>
            <a:ext cx="5229793" cy="3384376"/>
          </a:xfrm>
          <a:prstGeom prst="rect">
            <a:avLst/>
          </a:prstGeom>
        </p:spPr>
      </p:pic>
      <p:sp>
        <p:nvSpPr>
          <p:cNvPr id="6" name="Rectangle 5">
            <a:extLst>
              <a:ext uri="{FF2B5EF4-FFF2-40B4-BE49-F238E27FC236}">
                <a16:creationId xmlns:a16="http://schemas.microsoft.com/office/drawing/2014/main" id="{20A241F9-F2EA-9040-9421-CD5F6403DBE4}"/>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https://github.com/THUDM/ProNE</a:t>
            </a:r>
            <a:r>
              <a:rPr lang="en-US" dirty="0">
                <a:solidFill>
                  <a:srgbClr val="C00000"/>
                </a:solidFill>
              </a:rPr>
              <a:t> </a:t>
            </a:r>
          </a:p>
        </p:txBody>
      </p:sp>
      <p:pic>
        <p:nvPicPr>
          <p:cNvPr id="5" name="Picture 4">
            <a:extLst>
              <a:ext uri="{FF2B5EF4-FFF2-40B4-BE49-F238E27FC236}">
                <a16:creationId xmlns:a16="http://schemas.microsoft.com/office/drawing/2014/main" id="{43B1A4ED-D7DF-D145-8547-DD7368B66676}"/>
              </a:ext>
            </a:extLst>
          </p:cNvPr>
          <p:cNvPicPr>
            <a:picLocks noChangeAspect="1"/>
          </p:cNvPicPr>
          <p:nvPr/>
        </p:nvPicPr>
        <p:blipFill>
          <a:blip r:embed="rId4"/>
          <a:stretch>
            <a:fillRect/>
          </a:stretch>
        </p:blipFill>
        <p:spPr>
          <a:xfrm>
            <a:off x="3224808" y="4514211"/>
            <a:ext cx="6391491" cy="2001376"/>
          </a:xfrm>
          <a:prstGeom prst="rect">
            <a:avLst/>
          </a:prstGeom>
        </p:spPr>
      </p:pic>
      <p:sp>
        <p:nvSpPr>
          <p:cNvPr id="7" name="TextBox 6">
            <a:extLst>
              <a:ext uri="{FF2B5EF4-FFF2-40B4-BE49-F238E27FC236}">
                <a16:creationId xmlns:a16="http://schemas.microsoft.com/office/drawing/2014/main" id="{7607FC82-2DDD-1645-968C-8AE50E3783B4}"/>
              </a:ext>
            </a:extLst>
          </p:cNvPr>
          <p:cNvSpPr txBox="1"/>
          <p:nvPr/>
        </p:nvSpPr>
        <p:spPr>
          <a:xfrm>
            <a:off x="5817096" y="2513721"/>
            <a:ext cx="3404816" cy="830997"/>
          </a:xfrm>
          <a:prstGeom prst="rect">
            <a:avLst/>
          </a:prstGeom>
          <a:noFill/>
        </p:spPr>
        <p:txBody>
          <a:bodyPr wrap="square" rtlCol="0">
            <a:spAutoFit/>
          </a:bodyPr>
          <a:lstStyle/>
          <a:p>
            <a:r>
              <a:rPr lang="en-US" altLang="zh-CN" sz="2400" dirty="0"/>
              <a:t>* </a:t>
            </a:r>
            <a:r>
              <a:rPr lang="en-US" altLang="zh-CN" sz="2400" dirty="0" err="1"/>
              <a:t>ProNE</a:t>
            </a:r>
            <a:r>
              <a:rPr lang="en-US" altLang="zh-CN" sz="2400" dirty="0"/>
              <a:t> (1 thread) </a:t>
            </a:r>
            <a:r>
              <a:rPr lang="en-US" altLang="zh-CN" sz="2400" dirty="0" err="1"/>
              <a:t>v.s</a:t>
            </a:r>
            <a:r>
              <a:rPr lang="en-US" altLang="zh-CN" sz="2400" dirty="0"/>
              <a:t>. </a:t>
            </a:r>
            <a:br>
              <a:rPr lang="en-US" altLang="zh-CN" sz="2400" dirty="0"/>
            </a:br>
            <a:r>
              <a:rPr lang="en-US" altLang="zh-CN" sz="2400" dirty="0"/>
              <a:t>  Others (20 threads)</a:t>
            </a:r>
          </a:p>
        </p:txBody>
      </p:sp>
      <p:sp>
        <p:nvSpPr>
          <p:cNvPr id="8" name="TextBox 7">
            <a:extLst>
              <a:ext uri="{FF2B5EF4-FFF2-40B4-BE49-F238E27FC236}">
                <a16:creationId xmlns:a16="http://schemas.microsoft.com/office/drawing/2014/main" id="{9C8CF58F-ABA4-3149-8EC2-6148502E3637}"/>
              </a:ext>
            </a:extLst>
          </p:cNvPr>
          <p:cNvSpPr txBox="1"/>
          <p:nvPr/>
        </p:nvSpPr>
        <p:spPr>
          <a:xfrm>
            <a:off x="347102" y="5099400"/>
            <a:ext cx="3404816" cy="830997"/>
          </a:xfrm>
          <a:prstGeom prst="rect">
            <a:avLst/>
          </a:prstGeom>
          <a:noFill/>
        </p:spPr>
        <p:txBody>
          <a:bodyPr wrap="square" rtlCol="0">
            <a:spAutoFit/>
          </a:bodyPr>
          <a:lstStyle/>
          <a:p>
            <a:r>
              <a:rPr lang="zh-CN" altLang="en-US" sz="2400" dirty="0"/>
              <a:t>* </a:t>
            </a:r>
            <a:r>
              <a:rPr lang="en-US" altLang="zh-CN" sz="2400" dirty="0">
                <a:solidFill>
                  <a:srgbClr val="C00000"/>
                </a:solidFill>
              </a:rPr>
              <a:t>10</a:t>
            </a:r>
            <a:r>
              <a:rPr lang="zh-CN" altLang="en-US" sz="2400" dirty="0">
                <a:solidFill>
                  <a:srgbClr val="C00000"/>
                </a:solidFill>
              </a:rPr>
              <a:t> </a:t>
            </a:r>
            <a:r>
              <a:rPr lang="en-US" altLang="zh-CN" sz="2400" dirty="0">
                <a:solidFill>
                  <a:srgbClr val="C00000"/>
                </a:solidFill>
              </a:rPr>
              <a:t>minutes</a:t>
            </a:r>
            <a:r>
              <a:rPr lang="en-US" altLang="zh-CN" sz="2400" dirty="0"/>
              <a:t> on </a:t>
            </a:r>
            <a:r>
              <a:rPr lang="en-US" altLang="zh-CN" sz="2400" dirty="0" err="1"/>
              <a:t>Youtube</a:t>
            </a:r>
            <a:r>
              <a:rPr lang="en-US" altLang="zh-CN" sz="2400" dirty="0"/>
              <a:t> (</a:t>
            </a:r>
            <a:r>
              <a:rPr lang="en-US" altLang="zh-CN" sz="2400" dirty="0">
                <a:solidFill>
                  <a:srgbClr val="2B00CC"/>
                </a:solidFill>
              </a:rPr>
              <a:t>~1M nodes</a:t>
            </a:r>
            <a:r>
              <a:rPr lang="en-US" altLang="zh-CN" sz="2400" dirty="0"/>
              <a:t>)</a:t>
            </a:r>
          </a:p>
        </p:txBody>
      </p:sp>
    </p:spTree>
    <p:extLst>
      <p:ext uri="{BB962C8B-B14F-4D97-AF65-F5344CB8AC3E}">
        <p14:creationId xmlns:p14="http://schemas.microsoft.com/office/powerpoint/2010/main" val="3584263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1">
            <a:extLst>
              <a:ext uri="{FF2B5EF4-FFF2-40B4-BE49-F238E27FC236}">
                <a16:creationId xmlns:a16="http://schemas.microsoft.com/office/drawing/2014/main" id="{3F62C6EC-2E31-8042-9A47-C302C76FAC87}"/>
              </a:ext>
            </a:extLst>
          </p:cNvPr>
          <p:cNvSpPr>
            <a:spLocks noGrp="1"/>
          </p:cNvSpPr>
          <p:nvPr>
            <p:ph type="title"/>
          </p:nvPr>
        </p:nvSpPr>
        <p:spPr/>
        <p:txBody>
          <a:bodyPr/>
          <a:lstStyle/>
          <a:p>
            <a:r>
              <a:rPr lang="en-US" altLang="zh-CN" dirty="0"/>
              <a:t>Effectiveness</a:t>
            </a:r>
            <a:r>
              <a:rPr lang="zh-CN" altLang="en-US" dirty="0"/>
              <a:t> </a:t>
            </a:r>
            <a:r>
              <a:rPr lang="en-US" altLang="zh-CN" dirty="0"/>
              <a:t>experiments</a:t>
            </a:r>
            <a:endParaRPr lang="zh-CN" altLang="en-US" dirty="0"/>
          </a:p>
        </p:txBody>
      </p:sp>
      <p:sp>
        <p:nvSpPr>
          <p:cNvPr id="5" name="Rectangle 4">
            <a:extLst>
              <a:ext uri="{FF2B5EF4-FFF2-40B4-BE49-F238E27FC236}">
                <a16:creationId xmlns:a16="http://schemas.microsoft.com/office/drawing/2014/main" id="{C73D2A32-F372-3149-942A-E86BF88A8D06}"/>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https://github.com/THUDM/ProNE</a:t>
            </a:r>
            <a:r>
              <a:rPr lang="en-US" dirty="0">
                <a:solidFill>
                  <a:srgbClr val="C00000"/>
                </a:solidFill>
              </a:rPr>
              <a:t> </a:t>
            </a:r>
          </a:p>
        </p:txBody>
      </p:sp>
      <p:pic>
        <p:nvPicPr>
          <p:cNvPr id="2" name="Picture 1">
            <a:extLst>
              <a:ext uri="{FF2B5EF4-FFF2-40B4-BE49-F238E27FC236}">
                <a16:creationId xmlns:a16="http://schemas.microsoft.com/office/drawing/2014/main" id="{530D3287-32B6-AE46-955F-51DFE31B3A38}"/>
              </a:ext>
            </a:extLst>
          </p:cNvPr>
          <p:cNvPicPr>
            <a:picLocks noChangeAspect="1"/>
          </p:cNvPicPr>
          <p:nvPr/>
        </p:nvPicPr>
        <p:blipFill>
          <a:blip r:embed="rId4"/>
          <a:stretch>
            <a:fillRect/>
          </a:stretch>
        </p:blipFill>
        <p:spPr>
          <a:xfrm>
            <a:off x="271463" y="1235698"/>
            <a:ext cx="4769880" cy="4912101"/>
          </a:xfrm>
          <a:prstGeom prst="rect">
            <a:avLst/>
          </a:prstGeom>
        </p:spPr>
      </p:pic>
      <p:pic>
        <p:nvPicPr>
          <p:cNvPr id="3" name="Picture 2">
            <a:extLst>
              <a:ext uri="{FF2B5EF4-FFF2-40B4-BE49-F238E27FC236}">
                <a16:creationId xmlns:a16="http://schemas.microsoft.com/office/drawing/2014/main" id="{1BAD14B8-AE79-DA43-9E98-4A5C87ACA4A7}"/>
              </a:ext>
            </a:extLst>
          </p:cNvPr>
          <p:cNvPicPr>
            <a:picLocks noChangeAspect="1"/>
          </p:cNvPicPr>
          <p:nvPr/>
        </p:nvPicPr>
        <p:blipFill>
          <a:blip r:embed="rId5"/>
          <a:stretch>
            <a:fillRect/>
          </a:stretch>
        </p:blipFill>
        <p:spPr>
          <a:xfrm>
            <a:off x="5199063" y="1916832"/>
            <a:ext cx="4435475" cy="2524338"/>
          </a:xfrm>
          <a:prstGeom prst="rect">
            <a:avLst/>
          </a:prstGeom>
        </p:spPr>
      </p:pic>
      <p:sp>
        <p:nvSpPr>
          <p:cNvPr id="8" name="TextBox 7">
            <a:extLst>
              <a:ext uri="{FF2B5EF4-FFF2-40B4-BE49-F238E27FC236}">
                <a16:creationId xmlns:a16="http://schemas.microsoft.com/office/drawing/2014/main" id="{0933F223-86BC-9E49-8586-1305CF26B689}"/>
              </a:ext>
            </a:extLst>
          </p:cNvPr>
          <p:cNvSpPr txBox="1"/>
          <p:nvPr/>
        </p:nvSpPr>
        <p:spPr>
          <a:xfrm>
            <a:off x="5385048" y="4679770"/>
            <a:ext cx="3764892" cy="707886"/>
          </a:xfrm>
          <a:prstGeom prst="rect">
            <a:avLst/>
          </a:prstGeom>
          <a:noFill/>
        </p:spPr>
        <p:txBody>
          <a:bodyPr wrap="square" rtlCol="0">
            <a:spAutoFit/>
          </a:bodyPr>
          <a:lstStyle/>
          <a:p>
            <a:r>
              <a:rPr lang="en-US" altLang="zh-CN" sz="2000" dirty="0"/>
              <a:t>* </a:t>
            </a:r>
            <a:r>
              <a:rPr lang="en-US" altLang="zh-CN" sz="2000" dirty="0" err="1"/>
              <a:t>ProNE</a:t>
            </a:r>
            <a:r>
              <a:rPr lang="en-US" altLang="zh-CN" sz="2000" dirty="0"/>
              <a:t> (SMF) = </a:t>
            </a:r>
            <a:r>
              <a:rPr lang="en-US" altLang="zh-CN" sz="2000" dirty="0" err="1"/>
              <a:t>ProNE</a:t>
            </a:r>
            <a:r>
              <a:rPr lang="en-US" altLang="zh-CN" sz="2000" dirty="0"/>
              <a:t> w/ only sparse matrix factorization</a:t>
            </a:r>
            <a:endParaRPr lang="en-US" sz="2000" dirty="0"/>
          </a:p>
        </p:txBody>
      </p:sp>
      <p:sp>
        <p:nvSpPr>
          <p:cNvPr id="9" name="TextBox 8">
            <a:extLst>
              <a:ext uri="{FF2B5EF4-FFF2-40B4-BE49-F238E27FC236}">
                <a16:creationId xmlns:a16="http://schemas.microsoft.com/office/drawing/2014/main" id="{99630D78-0BE0-8F46-AFA0-B4B2568ED850}"/>
              </a:ext>
            </a:extLst>
          </p:cNvPr>
          <p:cNvSpPr txBox="1"/>
          <p:nvPr/>
        </p:nvSpPr>
        <p:spPr>
          <a:xfrm>
            <a:off x="1280592" y="5387656"/>
            <a:ext cx="7400489" cy="921664"/>
          </a:xfrm>
          <a:prstGeom prst="rect">
            <a:avLst/>
          </a:prstGeom>
          <a:solidFill>
            <a:srgbClr val="C7EEFE"/>
          </a:solidFill>
          <a:ln w="28575">
            <a:solidFill>
              <a:srgbClr val="3C87D2"/>
            </a:solidFill>
          </a:ln>
        </p:spPr>
        <p:txBody>
          <a:bodyPr wrap="square" rtlCol="0" anchor="ctr">
            <a:noAutofit/>
          </a:bodyPr>
          <a:lstStyle/>
          <a:p>
            <a:pPr algn="ctr"/>
            <a:r>
              <a:rPr lang="en-US" sz="2100" dirty="0">
                <a:solidFill>
                  <a:srgbClr val="C00000"/>
                </a:solidFill>
              </a:rPr>
              <a:t>Embed 100,000,000 nodes by one thread: </a:t>
            </a:r>
          </a:p>
          <a:p>
            <a:pPr algn="ctr"/>
            <a:r>
              <a:rPr lang="en-US" sz="2100" dirty="0">
                <a:solidFill>
                  <a:srgbClr val="C00000"/>
                </a:solidFill>
              </a:rPr>
              <a:t>29 hours with </a:t>
            </a:r>
            <a:r>
              <a:rPr lang="en-US" sz="2100" b="1" dirty="0">
                <a:solidFill>
                  <a:srgbClr val="C00000"/>
                </a:solidFill>
              </a:rPr>
              <a:t>performance superiority</a:t>
            </a:r>
          </a:p>
        </p:txBody>
      </p:sp>
    </p:spTree>
    <p:extLst>
      <p:ext uri="{BB962C8B-B14F-4D97-AF65-F5344CB8AC3E}">
        <p14:creationId xmlns:p14="http://schemas.microsoft.com/office/powerpoint/2010/main" val="63229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39" y="188913"/>
            <a:ext cx="9139236" cy="792162"/>
          </a:xfrm>
        </p:spPr>
        <p:txBody>
          <a:bodyPr/>
          <a:lstStyle/>
          <a:p>
            <a:r>
              <a:rPr lang="en-US" dirty="0"/>
              <a:t>Recent Progress: BIDAF, BERT</a:t>
            </a:r>
          </a:p>
        </p:txBody>
      </p:sp>
      <p:sp>
        <p:nvSpPr>
          <p:cNvPr id="3" name="Content Placeholder 2"/>
          <p:cNvSpPr>
            <a:spLocks noGrp="1"/>
          </p:cNvSpPr>
          <p:nvPr>
            <p:ph idx="1"/>
          </p:nvPr>
        </p:nvSpPr>
        <p:spPr>
          <a:xfrm>
            <a:off x="350838" y="1196975"/>
            <a:ext cx="9282682" cy="4929188"/>
          </a:xfrm>
        </p:spPr>
        <p:txBody>
          <a:bodyPr/>
          <a:lstStyle/>
          <a:p>
            <a:r>
              <a:rPr lang="en-US" altLang="zh-CN" dirty="0"/>
              <a:t>reading</a:t>
            </a:r>
            <a:r>
              <a:rPr lang="zh-CN" altLang="en-US" dirty="0"/>
              <a:t> </a:t>
            </a:r>
            <a:r>
              <a:rPr lang="en-US" altLang="zh-CN" dirty="0"/>
              <a:t>comprehension: target at understanding the whole paragraph</a:t>
            </a:r>
            <a:endParaRPr lang="en-US" dirty="0"/>
          </a:p>
        </p:txBody>
      </p:sp>
      <p:sp>
        <p:nvSpPr>
          <p:cNvPr id="4" name="TextBox 3"/>
          <p:cNvSpPr txBox="1"/>
          <p:nvPr/>
        </p:nvSpPr>
        <p:spPr>
          <a:xfrm>
            <a:off x="0" y="6551766"/>
            <a:ext cx="9906000" cy="261610"/>
          </a:xfrm>
          <a:prstGeom prst="rect">
            <a:avLst/>
          </a:prstGeom>
          <a:noFill/>
        </p:spPr>
        <p:txBody>
          <a:bodyPr wrap="square" rtlCol="0">
            <a:spAutoFit/>
          </a:bodyPr>
          <a:lstStyle/>
          <a:p>
            <a:pPr marL="228600" indent="-228600">
              <a:buFont typeface="+mj-lt"/>
              <a:buAutoNum type="arabicPeriod"/>
            </a:pPr>
            <a:r>
              <a:rPr lang="en-US" sz="1100" dirty="0" err="1">
                <a:latin typeface="Century" charset="0"/>
                <a:ea typeface="Century" charset="0"/>
                <a:cs typeface="Century" charset="0"/>
              </a:rPr>
              <a:t>Rajpurkar</a:t>
            </a:r>
            <a:r>
              <a:rPr lang="en-US" sz="1100" dirty="0">
                <a:latin typeface="Century" charset="0"/>
                <a:ea typeface="Century" charset="0"/>
                <a:cs typeface="Century" charset="0"/>
              </a:rPr>
              <a:t>, Pranav, et al. "</a:t>
            </a:r>
            <a:r>
              <a:rPr lang="en-US" sz="1100" dirty="0" err="1">
                <a:latin typeface="Century" charset="0"/>
                <a:ea typeface="Century" charset="0"/>
                <a:cs typeface="Century" charset="0"/>
              </a:rPr>
              <a:t>SQuAD</a:t>
            </a:r>
            <a:r>
              <a:rPr lang="en-US" sz="1100" dirty="0">
                <a:latin typeface="Century" charset="0"/>
                <a:ea typeface="Century" charset="0"/>
                <a:cs typeface="Century" charset="0"/>
              </a:rPr>
              <a:t>: 100,000+ Questions for Machine Comprehension of Text." EMNLP. 2016.</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82" y="3299631"/>
            <a:ext cx="3543880" cy="2073585"/>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3998"/>
          <a:stretch/>
        </p:blipFill>
        <p:spPr>
          <a:xfrm>
            <a:off x="3644962" y="3105053"/>
            <a:ext cx="3201679" cy="2740562"/>
          </a:xfrm>
          <a:prstGeom prst="rect">
            <a:avLst/>
          </a:prstGeom>
        </p:spPr>
      </p:pic>
      <p:sp>
        <p:nvSpPr>
          <p:cNvPr id="12" name="TextBox 11"/>
          <p:cNvSpPr txBox="1"/>
          <p:nvPr/>
        </p:nvSpPr>
        <p:spPr>
          <a:xfrm>
            <a:off x="1447264" y="2727002"/>
            <a:ext cx="851515" cy="369332"/>
          </a:xfrm>
          <a:prstGeom prst="rect">
            <a:avLst/>
          </a:prstGeom>
          <a:noFill/>
        </p:spPr>
        <p:txBody>
          <a:bodyPr wrap="none" rtlCol="0">
            <a:spAutoFit/>
          </a:bodyPr>
          <a:lstStyle/>
          <a:p>
            <a:r>
              <a:rPr lang="en-US" altLang="zh-CN" dirty="0" err="1"/>
              <a:t>BiDAF</a:t>
            </a:r>
            <a:endParaRPr lang="en-US" dirty="0"/>
          </a:p>
        </p:txBody>
      </p:sp>
      <p:sp>
        <p:nvSpPr>
          <p:cNvPr id="13" name="TextBox 12"/>
          <p:cNvSpPr txBox="1"/>
          <p:nvPr/>
        </p:nvSpPr>
        <p:spPr>
          <a:xfrm>
            <a:off x="4847775" y="2727002"/>
            <a:ext cx="796052" cy="369332"/>
          </a:xfrm>
          <a:prstGeom prst="rect">
            <a:avLst/>
          </a:prstGeom>
          <a:noFill/>
        </p:spPr>
        <p:txBody>
          <a:bodyPr wrap="none" rtlCol="0">
            <a:spAutoFit/>
          </a:bodyPr>
          <a:lstStyle/>
          <a:p>
            <a:r>
              <a:rPr lang="en-US" altLang="zh-CN" dirty="0"/>
              <a:t>BERT</a:t>
            </a:r>
            <a:endParaRPr lang="en-US" dirty="0"/>
          </a:p>
        </p:txBody>
      </p:sp>
      <p:pic>
        <p:nvPicPr>
          <p:cNvPr id="5" name="Picture 4">
            <a:extLst>
              <a:ext uri="{FF2B5EF4-FFF2-40B4-BE49-F238E27FC236}">
                <a16:creationId xmlns:a16="http://schemas.microsoft.com/office/drawing/2014/main" id="{9D0D5A85-7FCE-F940-825B-B574D7583271}"/>
              </a:ext>
            </a:extLst>
          </p:cNvPr>
          <p:cNvPicPr>
            <a:picLocks noChangeAspect="1"/>
          </p:cNvPicPr>
          <p:nvPr/>
        </p:nvPicPr>
        <p:blipFill>
          <a:blip r:embed="rId4"/>
          <a:stretch>
            <a:fillRect/>
          </a:stretch>
        </p:blipFill>
        <p:spPr>
          <a:xfrm>
            <a:off x="6825208" y="3299631"/>
            <a:ext cx="2977922" cy="2286734"/>
          </a:xfrm>
          <a:prstGeom prst="rect">
            <a:avLst/>
          </a:prstGeom>
        </p:spPr>
      </p:pic>
      <p:sp>
        <p:nvSpPr>
          <p:cNvPr id="14" name="TextBox 13">
            <a:extLst>
              <a:ext uri="{FF2B5EF4-FFF2-40B4-BE49-F238E27FC236}">
                <a16:creationId xmlns:a16="http://schemas.microsoft.com/office/drawing/2014/main" id="{E88F1811-0AB0-194D-8BE4-FA7CA10B56B6}"/>
              </a:ext>
            </a:extLst>
          </p:cNvPr>
          <p:cNvSpPr txBox="1"/>
          <p:nvPr/>
        </p:nvSpPr>
        <p:spPr>
          <a:xfrm>
            <a:off x="8192823" y="2727002"/>
            <a:ext cx="825867" cy="369332"/>
          </a:xfrm>
          <a:prstGeom prst="rect">
            <a:avLst/>
          </a:prstGeom>
          <a:noFill/>
        </p:spPr>
        <p:txBody>
          <a:bodyPr wrap="none" rtlCol="0">
            <a:spAutoFit/>
          </a:bodyPr>
          <a:lstStyle/>
          <a:p>
            <a:r>
              <a:rPr lang="en-US" altLang="zh-CN" dirty="0" err="1"/>
              <a:t>XLNet</a:t>
            </a:r>
            <a:endParaRPr lang="en-US" dirty="0"/>
          </a:p>
        </p:txBody>
      </p:sp>
    </p:spTree>
    <p:extLst>
      <p:ext uri="{BB962C8B-B14F-4D97-AF65-F5344CB8AC3E}">
        <p14:creationId xmlns:p14="http://schemas.microsoft.com/office/powerpoint/2010/main" val="640654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FEE1B4-EAE4-BE40-A3A1-CD7282E1BE36}"/>
              </a:ext>
            </a:extLst>
          </p:cNvPr>
          <p:cNvPicPr>
            <a:picLocks noChangeAspect="1"/>
          </p:cNvPicPr>
          <p:nvPr/>
        </p:nvPicPr>
        <p:blipFill>
          <a:blip r:embed="rId2"/>
          <a:stretch>
            <a:fillRect/>
          </a:stretch>
        </p:blipFill>
        <p:spPr>
          <a:xfrm>
            <a:off x="272480" y="1145148"/>
            <a:ext cx="8136904" cy="5236180"/>
          </a:xfrm>
          <a:prstGeom prst="rect">
            <a:avLst/>
          </a:prstGeom>
        </p:spPr>
      </p:pic>
      <p:sp>
        <p:nvSpPr>
          <p:cNvPr id="2" name="Title 1">
            <a:extLst>
              <a:ext uri="{FF2B5EF4-FFF2-40B4-BE49-F238E27FC236}">
                <a16:creationId xmlns:a16="http://schemas.microsoft.com/office/drawing/2014/main" id="{4E9B4867-7228-EE48-AB7D-CE068316F65D}"/>
              </a:ext>
            </a:extLst>
          </p:cNvPr>
          <p:cNvSpPr>
            <a:spLocks noGrp="1"/>
          </p:cNvSpPr>
          <p:nvPr>
            <p:ph type="title"/>
          </p:nvPr>
        </p:nvSpPr>
        <p:spPr/>
        <p:txBody>
          <a:bodyPr/>
          <a:lstStyle/>
          <a:p>
            <a:r>
              <a:rPr lang="en-US" dirty="0">
                <a:solidFill>
                  <a:srgbClr val="C00000"/>
                </a:solidFill>
              </a:rPr>
              <a:t>Cognitive Graph</a:t>
            </a:r>
            <a:r>
              <a:rPr lang="en-US" dirty="0"/>
              <a:t>: DL + Dual Process Theory</a:t>
            </a:r>
          </a:p>
        </p:txBody>
      </p:sp>
      <p:sp>
        <p:nvSpPr>
          <p:cNvPr id="5" name="Rectangle 4">
            <a:extLst>
              <a:ext uri="{FF2B5EF4-FFF2-40B4-BE49-F238E27FC236}">
                <a16:creationId xmlns:a16="http://schemas.microsoft.com/office/drawing/2014/main" id="{BB13034C-6177-B045-9E4C-704680245DA2}"/>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M. Ding, C. Zhou, Q. Chen, H. Yang, and J. Tang. Cognitive Graph for Multi-Hop Reading Comprehension at Scale. ACL’19.</a:t>
            </a:r>
          </a:p>
        </p:txBody>
      </p:sp>
      <p:sp>
        <p:nvSpPr>
          <p:cNvPr id="6" name="Rounded Rectangle 5">
            <a:extLst>
              <a:ext uri="{FF2B5EF4-FFF2-40B4-BE49-F238E27FC236}">
                <a16:creationId xmlns:a16="http://schemas.microsoft.com/office/drawing/2014/main" id="{5C3BAED2-CB77-E640-A8AC-68A84CB6B82D}"/>
              </a:ext>
            </a:extLst>
          </p:cNvPr>
          <p:cNvSpPr/>
          <p:nvPr/>
        </p:nvSpPr>
        <p:spPr>
          <a:xfrm>
            <a:off x="416496" y="1196975"/>
            <a:ext cx="7992888" cy="2736081"/>
          </a:xfrm>
          <a:prstGeom prst="roundRect">
            <a:avLst/>
          </a:prstGeom>
          <a:solidFill>
            <a:srgbClr val="C8EEFF"/>
          </a:solidFill>
          <a:ln>
            <a:solidFill>
              <a:srgbClr val="619CD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rgbClr val="C00000"/>
                </a:solidFill>
              </a:rPr>
              <a:t>?</a:t>
            </a:r>
          </a:p>
        </p:txBody>
      </p:sp>
      <p:sp>
        <p:nvSpPr>
          <p:cNvPr id="7" name="Rounded Rectangle 6">
            <a:extLst>
              <a:ext uri="{FF2B5EF4-FFF2-40B4-BE49-F238E27FC236}">
                <a16:creationId xmlns:a16="http://schemas.microsoft.com/office/drawing/2014/main" id="{72B410CE-4714-BF48-B046-9BDD62D3E519}"/>
              </a:ext>
            </a:extLst>
          </p:cNvPr>
          <p:cNvSpPr/>
          <p:nvPr/>
        </p:nvSpPr>
        <p:spPr>
          <a:xfrm>
            <a:off x="416496" y="4148955"/>
            <a:ext cx="7992888" cy="223237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787D7CD-043E-0642-A339-AFEEDEF83869}"/>
              </a:ext>
            </a:extLst>
          </p:cNvPr>
          <p:cNvSpPr/>
          <p:nvPr/>
        </p:nvSpPr>
        <p:spPr>
          <a:xfrm>
            <a:off x="8501330" y="4797152"/>
            <a:ext cx="1276206" cy="1296144"/>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1: </a:t>
            </a:r>
            <a:r>
              <a:rPr lang="en-US" dirty="0">
                <a:solidFill>
                  <a:schemeClr val="tx1"/>
                </a:solidFill>
              </a:rPr>
              <a:t>implicit knowledge expansion</a:t>
            </a:r>
          </a:p>
        </p:txBody>
      </p:sp>
      <p:sp>
        <p:nvSpPr>
          <p:cNvPr id="11" name="Rectangle 10">
            <a:extLst>
              <a:ext uri="{FF2B5EF4-FFF2-40B4-BE49-F238E27FC236}">
                <a16:creationId xmlns:a16="http://schemas.microsoft.com/office/drawing/2014/main" id="{C0215E27-9AA7-9646-8A9E-77A3457F7ACA}"/>
              </a:ext>
            </a:extLst>
          </p:cNvPr>
          <p:cNvSpPr/>
          <p:nvPr/>
        </p:nvSpPr>
        <p:spPr>
          <a:xfrm>
            <a:off x="8501330" y="2040895"/>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2: </a:t>
            </a:r>
            <a:r>
              <a:rPr lang="en-US" dirty="0">
                <a:solidFill>
                  <a:schemeClr val="tx1"/>
                </a:solidFill>
              </a:rPr>
              <a:t>explicit decision</a:t>
            </a:r>
          </a:p>
        </p:txBody>
      </p:sp>
    </p:spTree>
    <p:extLst>
      <p:ext uri="{BB962C8B-B14F-4D97-AF65-F5344CB8AC3E}">
        <p14:creationId xmlns:p14="http://schemas.microsoft.com/office/powerpoint/2010/main" val="3495490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F1C4-8B29-4A40-B807-55915D51AF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67B712-B6A8-6E45-AA60-93D925DAA567}"/>
              </a:ext>
            </a:extLst>
          </p:cNvPr>
          <p:cNvSpPr>
            <a:spLocks noGrp="1"/>
          </p:cNvSpPr>
          <p:nvPr>
            <p:ph idx="1"/>
          </p:nvPr>
        </p:nvSpPr>
        <p:spPr>
          <a:xfrm>
            <a:off x="222374" y="2348879"/>
            <a:ext cx="9555162" cy="3777283"/>
          </a:xfrm>
        </p:spPr>
        <p:txBody>
          <a:bodyPr/>
          <a:lstStyle/>
          <a:p>
            <a:r>
              <a:rPr lang="en-US" dirty="0"/>
              <a:t>Q2: How to make decision in the cognitive graph?</a:t>
            </a:r>
          </a:p>
        </p:txBody>
      </p:sp>
    </p:spTree>
    <p:extLst>
      <p:ext uri="{BB962C8B-B14F-4D97-AF65-F5344CB8AC3E}">
        <p14:creationId xmlns:p14="http://schemas.microsoft.com/office/powerpoint/2010/main" val="3376335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463" y="332656"/>
            <a:ext cx="9363075" cy="792162"/>
          </a:xfrm>
        </p:spPr>
        <p:txBody>
          <a:bodyPr/>
          <a:lstStyle/>
          <a:p>
            <a:r>
              <a:rPr lang="en-US" dirty="0">
                <a:solidFill>
                  <a:srgbClr val="C00000"/>
                </a:solidFill>
              </a:rPr>
              <a:t>Cognitive Graph</a:t>
            </a:r>
            <a:r>
              <a:rPr lang="en-US" dirty="0"/>
              <a:t>: </a:t>
            </a:r>
            <a:r>
              <a:rPr lang="en-US" dirty="0">
                <a:solidFill>
                  <a:srgbClr val="C00000"/>
                </a:solidFill>
              </a:rPr>
              <a:t>Representation</a:t>
            </a:r>
            <a:r>
              <a:rPr lang="en-US" dirty="0"/>
              <a:t>, Reasoning, and Decision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415" y="2191244"/>
            <a:ext cx="5062090" cy="3510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415" y="2191244"/>
            <a:ext cx="5062090" cy="35100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415" y="2191244"/>
            <a:ext cx="5062090" cy="3510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0415" y="2191244"/>
            <a:ext cx="5062090" cy="35100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860" y="4179639"/>
            <a:ext cx="1783350" cy="1747683"/>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8233" y="2134857"/>
            <a:ext cx="1632606" cy="1874776"/>
          </a:xfrm>
          <a:prstGeom prst="rect">
            <a:avLst/>
          </a:prstGeom>
        </p:spPr>
      </p:pic>
      <p:cxnSp>
        <p:nvCxnSpPr>
          <p:cNvPr id="15" name="Straight Arrow Connector 14"/>
          <p:cNvCxnSpPr/>
          <p:nvPr/>
        </p:nvCxnSpPr>
        <p:spPr>
          <a:xfrm>
            <a:off x="2803802" y="3156009"/>
            <a:ext cx="1516613" cy="277006"/>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2690838" y="2472589"/>
            <a:ext cx="1329994" cy="404404"/>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7" name="Curved Up Arrow 56"/>
          <p:cNvSpPr/>
          <p:nvPr/>
        </p:nvSpPr>
        <p:spPr>
          <a:xfrm>
            <a:off x="2690839" y="5493071"/>
            <a:ext cx="2606727" cy="60022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9" name="Picture 5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20415" y="2127870"/>
            <a:ext cx="5062090" cy="3753692"/>
          </a:xfrm>
          <a:prstGeom prst="rect">
            <a:avLst/>
          </a:prstGeom>
        </p:spPr>
      </p:pic>
      <p:cxnSp>
        <p:nvCxnSpPr>
          <p:cNvPr id="60" name="Straight Arrow Connector 59"/>
          <p:cNvCxnSpPr>
            <a:stCxn id="61" idx="1"/>
          </p:cNvCxnSpPr>
          <p:nvPr/>
        </p:nvCxnSpPr>
        <p:spPr>
          <a:xfrm flipH="1">
            <a:off x="2597459" y="4318210"/>
            <a:ext cx="1395481" cy="425657"/>
          </a:xfrm>
          <a:prstGeom prst="straightConnector1">
            <a:avLst/>
          </a:prstGeom>
          <a:ln w="1270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1" name="Left Brace 60"/>
          <p:cNvSpPr/>
          <p:nvPr/>
        </p:nvSpPr>
        <p:spPr>
          <a:xfrm>
            <a:off x="3992939" y="3224858"/>
            <a:ext cx="355370" cy="2186704"/>
          </a:xfrm>
          <a:prstGeom prst="leftBrace">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ectangle 2">
            <a:extLst>
              <a:ext uri="{FF2B5EF4-FFF2-40B4-BE49-F238E27FC236}">
                <a16:creationId xmlns:a16="http://schemas.microsoft.com/office/drawing/2014/main" id="{B2D24228-2C9B-FE42-B787-C031CB75480A}"/>
              </a:ext>
            </a:extLst>
          </p:cNvPr>
          <p:cNvSpPr/>
          <p:nvPr/>
        </p:nvSpPr>
        <p:spPr>
          <a:xfrm>
            <a:off x="3093685" y="4567697"/>
            <a:ext cx="840139" cy="6809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C00000"/>
                </a:solidFill>
              </a:rPr>
              <a:t>?</a:t>
            </a:r>
          </a:p>
        </p:txBody>
      </p:sp>
    </p:spTree>
    <p:extLst>
      <p:ext uri="{BB962C8B-B14F-4D97-AF65-F5344CB8AC3E}">
        <p14:creationId xmlns:p14="http://schemas.microsoft.com/office/powerpoint/2010/main" val="3874857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BAB2-A463-6B42-8455-B6E2BD278A1D}"/>
              </a:ext>
            </a:extLst>
          </p:cNvPr>
          <p:cNvSpPr>
            <a:spLocks noGrp="1"/>
          </p:cNvSpPr>
          <p:nvPr>
            <p:ph type="title"/>
          </p:nvPr>
        </p:nvSpPr>
        <p:spPr/>
        <p:txBody>
          <a:bodyPr/>
          <a:lstStyle/>
          <a:p>
            <a:r>
              <a:rPr lang="en-US" dirty="0"/>
              <a:t>GNN/GCN Model Architecture</a:t>
            </a:r>
          </a:p>
        </p:txBody>
      </p:sp>
      <p:sp>
        <p:nvSpPr>
          <p:cNvPr id="3" name="Content Placeholder 2">
            <a:extLst>
              <a:ext uri="{FF2B5EF4-FFF2-40B4-BE49-F238E27FC236}">
                <a16:creationId xmlns:a16="http://schemas.microsoft.com/office/drawing/2014/main" id="{A99768C9-D5C1-4143-966E-1C281738440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59F98E0-2D75-BF4F-A41C-AED6BF618DDD}"/>
              </a:ext>
            </a:extLst>
          </p:cNvPr>
          <p:cNvPicPr>
            <a:picLocks noChangeAspect="1"/>
          </p:cNvPicPr>
          <p:nvPr/>
        </p:nvPicPr>
        <p:blipFill>
          <a:blip r:embed="rId2"/>
          <a:stretch>
            <a:fillRect/>
          </a:stretch>
        </p:blipFill>
        <p:spPr>
          <a:xfrm>
            <a:off x="833452" y="1098446"/>
            <a:ext cx="8007980" cy="5759554"/>
          </a:xfrm>
          <a:prstGeom prst="rect">
            <a:avLst/>
          </a:prstGeom>
        </p:spPr>
      </p:pic>
    </p:spTree>
    <p:extLst>
      <p:ext uri="{BB962C8B-B14F-4D97-AF65-F5344CB8AC3E}">
        <p14:creationId xmlns:p14="http://schemas.microsoft.com/office/powerpoint/2010/main" val="1697151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The Core of Graph Neural Networks</a:t>
            </a:r>
          </a:p>
        </p:txBody>
      </p:sp>
      <p:cxnSp>
        <p:nvCxnSpPr>
          <p:cNvPr id="11" name="Straight Connector 10">
            <a:extLst>
              <a:ext uri="{FF2B5EF4-FFF2-40B4-BE49-F238E27FC236}">
                <a16:creationId xmlns:a16="http://schemas.microsoft.com/office/drawing/2014/main" id="{EDEE1F5C-815C-42B7-9E7A-F0BE7E369919}"/>
              </a:ext>
            </a:extLst>
          </p:cNvPr>
          <p:cNvCxnSpPr>
            <a:stCxn id="7" idx="1"/>
            <a:endCxn id="5" idx="5"/>
          </p:cNvCxnSpPr>
          <p:nvPr/>
        </p:nvCxnSpPr>
        <p:spPr>
          <a:xfrm flipH="1" flipV="1">
            <a:off x="1868505" y="2735468"/>
            <a:ext cx="524056" cy="369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FA86CC-9DB7-4F05-B67C-C99E6C9024E7}"/>
              </a:ext>
            </a:extLst>
          </p:cNvPr>
          <p:cNvCxnSpPr>
            <a:cxnSpLocks/>
            <a:stCxn id="7" idx="3"/>
            <a:endCxn id="6" idx="7"/>
          </p:cNvCxnSpPr>
          <p:nvPr/>
        </p:nvCxnSpPr>
        <p:spPr>
          <a:xfrm flipH="1">
            <a:off x="1933978" y="3323637"/>
            <a:ext cx="458584" cy="387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1C5FE7-54B1-42C4-8BD1-A043E500CA84}"/>
              </a:ext>
            </a:extLst>
          </p:cNvPr>
          <p:cNvCxnSpPr>
            <a:cxnSpLocks/>
            <a:endCxn id="8" idx="3"/>
          </p:cNvCxnSpPr>
          <p:nvPr/>
        </p:nvCxnSpPr>
        <p:spPr>
          <a:xfrm flipV="1">
            <a:off x="2502009" y="2632976"/>
            <a:ext cx="501330" cy="581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4D36CD-768A-42C2-AEEA-1E807EF25AEA}"/>
              </a:ext>
            </a:extLst>
          </p:cNvPr>
          <p:cNvCxnSpPr>
            <a:cxnSpLocks/>
          </p:cNvCxnSpPr>
          <p:nvPr/>
        </p:nvCxnSpPr>
        <p:spPr>
          <a:xfrm flipH="1" flipV="1">
            <a:off x="2488446" y="3214189"/>
            <a:ext cx="168344" cy="761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3246EA5-F90E-41C3-A180-75AD75C77E4B}"/>
              </a:ext>
            </a:extLst>
          </p:cNvPr>
          <p:cNvCxnSpPr>
            <a:cxnSpLocks/>
          </p:cNvCxnSpPr>
          <p:nvPr/>
        </p:nvCxnSpPr>
        <p:spPr>
          <a:xfrm flipH="1" flipV="1">
            <a:off x="2502009" y="3214190"/>
            <a:ext cx="934135" cy="2148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D3C1AD8-6612-4E72-A641-0C1DC47736C1}"/>
              </a:ext>
            </a:extLst>
          </p:cNvPr>
          <p:cNvSpPr/>
          <p:nvPr/>
        </p:nvSpPr>
        <p:spPr>
          <a:xfrm>
            <a:off x="1604277" y="247123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6" name="Oval 5">
            <a:extLst>
              <a:ext uri="{FF2B5EF4-FFF2-40B4-BE49-F238E27FC236}">
                <a16:creationId xmlns:a16="http://schemas.microsoft.com/office/drawing/2014/main" id="{B9A70397-F010-44CB-89F6-755174C71B66}"/>
              </a:ext>
            </a:extLst>
          </p:cNvPr>
          <p:cNvSpPr/>
          <p:nvPr/>
        </p:nvSpPr>
        <p:spPr>
          <a:xfrm>
            <a:off x="1669749" y="3665635"/>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7" name="Oval 6">
            <a:extLst>
              <a:ext uri="{FF2B5EF4-FFF2-40B4-BE49-F238E27FC236}">
                <a16:creationId xmlns:a16="http://schemas.microsoft.com/office/drawing/2014/main" id="{0D6CAA25-DCDE-44A3-97B3-38DFD03A5B8B}"/>
              </a:ext>
            </a:extLst>
          </p:cNvPr>
          <p:cNvSpPr/>
          <p:nvPr/>
        </p:nvSpPr>
        <p:spPr>
          <a:xfrm>
            <a:off x="2347227" y="3059408"/>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8" name="Oval 7">
            <a:extLst>
              <a:ext uri="{FF2B5EF4-FFF2-40B4-BE49-F238E27FC236}">
                <a16:creationId xmlns:a16="http://schemas.microsoft.com/office/drawing/2014/main" id="{8013076C-0398-45BC-8059-A6D0516C4D6D}"/>
              </a:ext>
            </a:extLst>
          </p:cNvPr>
          <p:cNvSpPr/>
          <p:nvPr/>
        </p:nvSpPr>
        <p:spPr>
          <a:xfrm>
            <a:off x="2958004" y="2368747"/>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9" name="Oval 8">
            <a:extLst>
              <a:ext uri="{FF2B5EF4-FFF2-40B4-BE49-F238E27FC236}">
                <a16:creationId xmlns:a16="http://schemas.microsoft.com/office/drawing/2014/main" id="{7B4E6C19-AF36-43B1-B12D-1333F36DED18}"/>
              </a:ext>
            </a:extLst>
          </p:cNvPr>
          <p:cNvSpPr/>
          <p:nvPr/>
        </p:nvSpPr>
        <p:spPr>
          <a:xfrm>
            <a:off x="2502008" y="3820416"/>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29" name="Oval 28">
            <a:extLst>
              <a:ext uri="{FF2B5EF4-FFF2-40B4-BE49-F238E27FC236}">
                <a16:creationId xmlns:a16="http://schemas.microsoft.com/office/drawing/2014/main" id="{8A1D9D54-6904-4741-9EB1-6F466C7A09D2}"/>
              </a:ext>
            </a:extLst>
          </p:cNvPr>
          <p:cNvSpPr/>
          <p:nvPr/>
        </p:nvSpPr>
        <p:spPr>
          <a:xfrm>
            <a:off x="3281362" y="327421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35" name="Content Placeholder 6">
            <a:extLst>
              <a:ext uri="{FF2B5EF4-FFF2-40B4-BE49-F238E27FC236}">
                <a16:creationId xmlns:a16="http://schemas.microsoft.com/office/drawing/2014/main" id="{DE720249-E498-45B9-B8FE-D17D12DDD495}"/>
              </a:ext>
            </a:extLst>
          </p:cNvPr>
          <p:cNvSpPr>
            <a:spLocks noGrp="1"/>
          </p:cNvSpPr>
          <p:nvPr>
            <p:ph idx="1"/>
          </p:nvPr>
        </p:nvSpPr>
        <p:spPr>
          <a:xfrm>
            <a:off x="557212" y="4614960"/>
            <a:ext cx="9224963" cy="1005485"/>
          </a:xfrm>
        </p:spPr>
        <p:txBody>
          <a:bodyPr/>
          <a:lstStyle/>
          <a:p>
            <a:pPr>
              <a:spcBef>
                <a:spcPts val="0"/>
              </a:spcBef>
              <a:buSzPct val="100000"/>
            </a:pPr>
            <a:r>
              <a:rPr lang="en-US" altLang="zh-CN" sz="1950" b="1" dirty="0"/>
              <a:t>Neighborhood Aggregation: </a:t>
            </a:r>
          </a:p>
          <a:p>
            <a:pPr lvl="1">
              <a:spcBef>
                <a:spcPts val="0"/>
              </a:spcBef>
              <a:buSzPct val="100000"/>
            </a:pPr>
            <a:r>
              <a:rPr lang="en-US" altLang="zh-CN" sz="1625" dirty="0"/>
              <a:t>Aggregate neighbor information and pass into a neural network</a:t>
            </a:r>
            <a:endParaRPr lang="zh-CN" altLang="en-US" sz="975" dirty="0"/>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904176F-08DF-4056-86A3-B3E0A6FDF464}"/>
                  </a:ext>
                </a:extLst>
              </p:cNvPr>
              <p:cNvSpPr txBox="1"/>
              <p:nvPr/>
            </p:nvSpPr>
            <p:spPr>
              <a:xfrm>
                <a:off x="4899901" y="2890038"/>
                <a:ext cx="4373579"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𝑣</m:t>
                          </m:r>
                        </m:sub>
                      </m:sSub>
                      <m:r>
                        <a:rPr lang="en-US" sz="2800" i="1">
                          <a:latin typeface="Cambria Math" panose="02040503050406030204" pitchFamily="18" charset="0"/>
                        </a:rPr>
                        <m:t>=</m:t>
                      </m:r>
                      <m:r>
                        <a:rPr lang="en-US" sz="2800" i="1">
                          <a:latin typeface="Cambria Math" panose="02040503050406030204" pitchFamily="18" charset="0"/>
                        </a:rPr>
                        <m:t>𝑓</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𝑎</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𝑏</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𝑐</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𝑑</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𝑒</m:t>
                          </m:r>
                        </m:sub>
                      </m:sSub>
                      <m:r>
                        <a:rPr lang="en-US" sz="2800" i="1">
                          <a:latin typeface="Cambria Math" panose="02040503050406030204" pitchFamily="18" charset="0"/>
                        </a:rPr>
                        <m:t>)</m:t>
                      </m:r>
                    </m:oMath>
                  </m:oMathPara>
                </a14:m>
                <a:endParaRPr lang="en-US" sz="2800" dirty="0"/>
              </a:p>
            </p:txBody>
          </p:sp>
        </mc:Choice>
        <mc:Fallback xmlns="">
          <p:sp>
            <p:nvSpPr>
              <p:cNvPr id="37" name="TextBox 36">
                <a:extLst>
                  <a:ext uri="{FF2B5EF4-FFF2-40B4-BE49-F238E27FC236}">
                    <a16:creationId xmlns:a16="http://schemas.microsoft.com/office/drawing/2014/main" id="{1904176F-08DF-4056-86A3-B3E0A6FDF464}"/>
                  </a:ext>
                </a:extLst>
              </p:cNvPr>
              <p:cNvSpPr txBox="1">
                <a:spLocks noRot="1" noChangeAspect="1" noMove="1" noResize="1" noEditPoints="1" noAdjustHandles="1" noChangeArrowheads="1" noChangeShapeType="1" noTextEdit="1"/>
              </p:cNvSpPr>
              <p:nvPr/>
            </p:nvSpPr>
            <p:spPr>
              <a:xfrm>
                <a:off x="4899901" y="2890038"/>
                <a:ext cx="4373579" cy="430887"/>
              </a:xfrm>
              <a:prstGeom prst="rect">
                <a:avLst/>
              </a:prstGeom>
              <a:blipFill>
                <a:blip r:embed="rId2"/>
                <a:stretch>
                  <a:fillRect b="-36364"/>
                </a:stretch>
              </a:blipFill>
            </p:spPr>
            <p:txBody>
              <a:bodyPr/>
              <a:lstStyle/>
              <a:p>
                <a:r>
                  <a:rPr lang="en-US">
                    <a:noFill/>
                  </a:rPr>
                  <a:t> </a:t>
                </a:r>
              </a:p>
            </p:txBody>
          </p:sp>
        </mc:Fallback>
      </mc:AlternateContent>
    </p:spTree>
    <p:extLst>
      <p:ext uri="{BB962C8B-B14F-4D97-AF65-F5344CB8AC3E}">
        <p14:creationId xmlns:p14="http://schemas.microsoft.com/office/powerpoint/2010/main" val="3321669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Neural Networks</a:t>
            </a:r>
          </a:p>
        </p:txBody>
      </p:sp>
      <p:cxnSp>
        <p:nvCxnSpPr>
          <p:cNvPr id="11" name="Straight Connector 10">
            <a:extLst>
              <a:ext uri="{FF2B5EF4-FFF2-40B4-BE49-F238E27FC236}">
                <a16:creationId xmlns:a16="http://schemas.microsoft.com/office/drawing/2014/main" id="{EDEE1F5C-815C-42B7-9E7A-F0BE7E369919}"/>
              </a:ext>
            </a:extLst>
          </p:cNvPr>
          <p:cNvCxnSpPr>
            <a:stCxn id="7" idx="1"/>
            <a:endCxn id="5" idx="5"/>
          </p:cNvCxnSpPr>
          <p:nvPr/>
        </p:nvCxnSpPr>
        <p:spPr>
          <a:xfrm flipH="1" flipV="1">
            <a:off x="1868505" y="2735468"/>
            <a:ext cx="524056" cy="369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FA86CC-9DB7-4F05-B67C-C99E6C9024E7}"/>
              </a:ext>
            </a:extLst>
          </p:cNvPr>
          <p:cNvCxnSpPr>
            <a:cxnSpLocks/>
            <a:stCxn id="7" idx="3"/>
            <a:endCxn id="6" idx="7"/>
          </p:cNvCxnSpPr>
          <p:nvPr/>
        </p:nvCxnSpPr>
        <p:spPr>
          <a:xfrm flipH="1">
            <a:off x="1933978" y="3323637"/>
            <a:ext cx="458584" cy="387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1C5FE7-54B1-42C4-8BD1-A043E500CA84}"/>
              </a:ext>
            </a:extLst>
          </p:cNvPr>
          <p:cNvCxnSpPr>
            <a:cxnSpLocks/>
            <a:endCxn id="8" idx="3"/>
          </p:cNvCxnSpPr>
          <p:nvPr/>
        </p:nvCxnSpPr>
        <p:spPr>
          <a:xfrm flipV="1">
            <a:off x="2502009" y="2632976"/>
            <a:ext cx="501330" cy="581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4D36CD-768A-42C2-AEEA-1E807EF25AEA}"/>
              </a:ext>
            </a:extLst>
          </p:cNvPr>
          <p:cNvCxnSpPr>
            <a:cxnSpLocks/>
          </p:cNvCxnSpPr>
          <p:nvPr/>
        </p:nvCxnSpPr>
        <p:spPr>
          <a:xfrm flipH="1" flipV="1">
            <a:off x="2488446" y="3214189"/>
            <a:ext cx="168344" cy="761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3246EA5-F90E-41C3-A180-75AD75C77E4B}"/>
              </a:ext>
            </a:extLst>
          </p:cNvPr>
          <p:cNvCxnSpPr>
            <a:cxnSpLocks/>
          </p:cNvCxnSpPr>
          <p:nvPr/>
        </p:nvCxnSpPr>
        <p:spPr>
          <a:xfrm flipH="1" flipV="1">
            <a:off x="2502009" y="3214190"/>
            <a:ext cx="934135" cy="2148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D3C1AD8-6612-4E72-A641-0C1DC47736C1}"/>
              </a:ext>
            </a:extLst>
          </p:cNvPr>
          <p:cNvSpPr/>
          <p:nvPr/>
        </p:nvSpPr>
        <p:spPr>
          <a:xfrm>
            <a:off x="1604277" y="247123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6" name="Oval 5">
            <a:extLst>
              <a:ext uri="{FF2B5EF4-FFF2-40B4-BE49-F238E27FC236}">
                <a16:creationId xmlns:a16="http://schemas.microsoft.com/office/drawing/2014/main" id="{B9A70397-F010-44CB-89F6-755174C71B66}"/>
              </a:ext>
            </a:extLst>
          </p:cNvPr>
          <p:cNvSpPr/>
          <p:nvPr/>
        </p:nvSpPr>
        <p:spPr>
          <a:xfrm>
            <a:off x="1669749" y="3665635"/>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7" name="Oval 6">
            <a:extLst>
              <a:ext uri="{FF2B5EF4-FFF2-40B4-BE49-F238E27FC236}">
                <a16:creationId xmlns:a16="http://schemas.microsoft.com/office/drawing/2014/main" id="{0D6CAA25-DCDE-44A3-97B3-38DFD03A5B8B}"/>
              </a:ext>
            </a:extLst>
          </p:cNvPr>
          <p:cNvSpPr/>
          <p:nvPr/>
        </p:nvSpPr>
        <p:spPr>
          <a:xfrm>
            <a:off x="2347227" y="3059408"/>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8" name="Oval 7">
            <a:extLst>
              <a:ext uri="{FF2B5EF4-FFF2-40B4-BE49-F238E27FC236}">
                <a16:creationId xmlns:a16="http://schemas.microsoft.com/office/drawing/2014/main" id="{8013076C-0398-45BC-8059-A6D0516C4D6D}"/>
              </a:ext>
            </a:extLst>
          </p:cNvPr>
          <p:cNvSpPr/>
          <p:nvPr/>
        </p:nvSpPr>
        <p:spPr>
          <a:xfrm>
            <a:off x="2958004" y="2368747"/>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9" name="Oval 8">
            <a:extLst>
              <a:ext uri="{FF2B5EF4-FFF2-40B4-BE49-F238E27FC236}">
                <a16:creationId xmlns:a16="http://schemas.microsoft.com/office/drawing/2014/main" id="{7B4E6C19-AF36-43B1-B12D-1333F36DED18}"/>
              </a:ext>
            </a:extLst>
          </p:cNvPr>
          <p:cNvSpPr/>
          <p:nvPr/>
        </p:nvSpPr>
        <p:spPr>
          <a:xfrm>
            <a:off x="2502008" y="3820416"/>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29" name="Oval 28">
            <a:extLst>
              <a:ext uri="{FF2B5EF4-FFF2-40B4-BE49-F238E27FC236}">
                <a16:creationId xmlns:a16="http://schemas.microsoft.com/office/drawing/2014/main" id="{8A1D9D54-6904-4741-9EB1-6F466C7A09D2}"/>
              </a:ext>
            </a:extLst>
          </p:cNvPr>
          <p:cNvSpPr/>
          <p:nvPr/>
        </p:nvSpPr>
        <p:spPr>
          <a:xfrm>
            <a:off x="3281362" y="327421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35" name="Content Placeholder 6">
            <a:extLst>
              <a:ext uri="{FF2B5EF4-FFF2-40B4-BE49-F238E27FC236}">
                <a16:creationId xmlns:a16="http://schemas.microsoft.com/office/drawing/2014/main" id="{DE720249-E498-45B9-B8FE-D17D12DDD495}"/>
              </a:ext>
            </a:extLst>
          </p:cNvPr>
          <p:cNvSpPr>
            <a:spLocks noGrp="1"/>
          </p:cNvSpPr>
          <p:nvPr>
            <p:ph idx="1"/>
          </p:nvPr>
        </p:nvSpPr>
        <p:spPr>
          <a:xfrm>
            <a:off x="557212" y="4614960"/>
            <a:ext cx="9224963" cy="1005485"/>
          </a:xfrm>
        </p:spPr>
        <p:txBody>
          <a:bodyPr/>
          <a:lstStyle/>
          <a:p>
            <a:pPr>
              <a:spcBef>
                <a:spcPts val="0"/>
              </a:spcBef>
              <a:buSzPct val="100000"/>
            </a:pPr>
            <a:r>
              <a:rPr lang="en-US" altLang="zh-CN" sz="1950" b="1" dirty="0"/>
              <a:t>Neighborhood Aggregation: </a:t>
            </a:r>
          </a:p>
          <a:p>
            <a:pPr lvl="1">
              <a:spcBef>
                <a:spcPts val="0"/>
              </a:spcBef>
              <a:buSzPct val="100000"/>
            </a:pPr>
            <a:r>
              <a:rPr lang="en-US" altLang="zh-CN" sz="1625" dirty="0"/>
              <a:t>Aggregate neighbor information and pass into a neural network</a:t>
            </a:r>
          </a:p>
          <a:p>
            <a:pPr lvl="1">
              <a:spcBef>
                <a:spcPts val="0"/>
              </a:spcBef>
              <a:buSzPct val="100000"/>
            </a:pPr>
            <a:r>
              <a:rPr lang="en-US" altLang="zh-CN" sz="1625" dirty="0"/>
              <a:t>It can be viewed as a center-surround filter in CNN---graph convolutions!</a:t>
            </a:r>
            <a:endParaRPr lang="zh-CN" altLang="en-US" sz="975"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7C0BEE2-6C70-0C48-8A52-050F020E95E5}"/>
                  </a:ext>
                </a:extLst>
              </p:cNvPr>
              <p:cNvSpPr txBox="1"/>
              <p:nvPr/>
            </p:nvSpPr>
            <p:spPr>
              <a:xfrm>
                <a:off x="4899901" y="2890038"/>
                <a:ext cx="4373579"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𝑣</m:t>
                          </m:r>
                        </m:sub>
                      </m:sSub>
                      <m:r>
                        <a:rPr lang="en-US" sz="2800" i="1">
                          <a:latin typeface="Cambria Math" panose="02040503050406030204" pitchFamily="18" charset="0"/>
                        </a:rPr>
                        <m:t>=</m:t>
                      </m:r>
                      <m:r>
                        <a:rPr lang="en-US" sz="2800" i="1">
                          <a:latin typeface="Cambria Math" panose="02040503050406030204" pitchFamily="18" charset="0"/>
                        </a:rPr>
                        <m:t>𝑓</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𝑎</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𝑏</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𝑐</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𝑑</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𝑒</m:t>
                          </m:r>
                        </m:sub>
                      </m:sSub>
                      <m:r>
                        <a:rPr lang="en-US" sz="2800" i="1">
                          <a:latin typeface="Cambria Math" panose="02040503050406030204" pitchFamily="18" charset="0"/>
                        </a:rPr>
                        <m:t>)</m:t>
                      </m:r>
                    </m:oMath>
                  </m:oMathPara>
                </a14:m>
                <a:endParaRPr lang="en-US" sz="2800" dirty="0"/>
              </a:p>
            </p:txBody>
          </p:sp>
        </mc:Choice>
        <mc:Fallback xmlns="">
          <p:sp>
            <p:nvSpPr>
              <p:cNvPr id="16" name="TextBox 15">
                <a:extLst>
                  <a:ext uri="{FF2B5EF4-FFF2-40B4-BE49-F238E27FC236}">
                    <a16:creationId xmlns:a16="http://schemas.microsoft.com/office/drawing/2014/main" id="{67C0BEE2-6C70-0C48-8A52-050F020E95E5}"/>
                  </a:ext>
                </a:extLst>
              </p:cNvPr>
              <p:cNvSpPr txBox="1">
                <a:spLocks noRot="1" noChangeAspect="1" noMove="1" noResize="1" noEditPoints="1" noAdjustHandles="1" noChangeArrowheads="1" noChangeShapeType="1" noTextEdit="1"/>
              </p:cNvSpPr>
              <p:nvPr/>
            </p:nvSpPr>
            <p:spPr>
              <a:xfrm>
                <a:off x="4899901" y="2890038"/>
                <a:ext cx="4373579" cy="430887"/>
              </a:xfrm>
              <a:prstGeom prst="rect">
                <a:avLst/>
              </a:prstGeom>
              <a:blipFill>
                <a:blip r:embed="rId2"/>
                <a:stretch>
                  <a:fillRect b="-36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174D3FA-3B04-4341-9DFF-E64F8D8E54C0}"/>
                  </a:ext>
                </a:extLst>
              </p:cNvPr>
              <p:cNvSpPr/>
              <p:nvPr/>
            </p:nvSpPr>
            <p:spPr>
              <a:xfrm>
                <a:off x="3080792" y="3806679"/>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17" name="Rectangle 16">
                <a:extLst>
                  <a:ext uri="{FF2B5EF4-FFF2-40B4-BE49-F238E27FC236}">
                    <a16:creationId xmlns:a16="http://schemas.microsoft.com/office/drawing/2014/main" id="{8174D3FA-3B04-4341-9DFF-E64F8D8E54C0}"/>
                  </a:ext>
                </a:extLst>
              </p:cNvPr>
              <p:cNvSpPr>
                <a:spLocks noRot="1" noChangeAspect="1" noMove="1" noResize="1" noEditPoints="1" noAdjustHandles="1" noChangeArrowheads="1" noChangeShapeType="1" noTextEdit="1"/>
              </p:cNvSpPr>
              <p:nvPr/>
            </p:nvSpPr>
            <p:spPr>
              <a:xfrm>
                <a:off x="3080792" y="3806679"/>
                <a:ext cx="739305" cy="342401"/>
              </a:xfrm>
              <a:prstGeom prst="rect">
                <a:avLst/>
              </a:prstGeom>
              <a:blipFill>
                <a:blip r:embed="rId3"/>
                <a:stretch>
                  <a:fillRect b="-7407"/>
                </a:stretch>
              </a:blipFill>
            </p:spPr>
            <p:txBody>
              <a:bodyPr/>
              <a:lstStyle/>
              <a:p>
                <a:r>
                  <a:rPr lang="en-US">
                    <a:noFill/>
                  </a:rPr>
                  <a:t> </a:t>
                </a:r>
              </a:p>
            </p:txBody>
          </p:sp>
        </mc:Fallback>
      </mc:AlternateContent>
    </p:spTree>
    <p:extLst>
      <p:ext uri="{BB962C8B-B14F-4D97-AF65-F5344CB8AC3E}">
        <p14:creationId xmlns:p14="http://schemas.microsoft.com/office/powerpoint/2010/main" val="2260889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1299458"/>
              </a:xfrm>
              <a:prstGeom prst="rect">
                <a:avLst/>
              </a:prstGeom>
              <a:blipFill>
                <a:blip r:embed="rId2"/>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8" name="Rectangle 17">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3821193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5731765" y="3789040"/>
            <a:ext cx="522151" cy="31962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8BEEC59-E572-4779-93EA-93F4A67DC4D9}"/>
                  </a:ext>
                </a:extLst>
              </p:cNvPr>
              <p:cNvSpPr/>
              <p:nvPr/>
            </p:nvSpPr>
            <p:spPr>
              <a:xfrm>
                <a:off x="5172644" y="4607682"/>
                <a:ext cx="2611933" cy="369332"/>
              </a:xfrm>
              <a:prstGeom prst="rect">
                <a:avLst/>
              </a:prstGeom>
            </p:spPr>
            <p:txBody>
              <a:bodyPr wrap="none">
                <a:spAutoFit/>
              </a:bodyPr>
              <a:lstStyle/>
              <a:p>
                <a:r>
                  <a:rPr lang="en-US" dirty="0"/>
                  <a:t>the neighbors of node </a:t>
                </a:r>
                <a14:m>
                  <m:oMath xmlns:m="http://schemas.openxmlformats.org/officeDocument/2006/math">
                    <m:r>
                      <a:rPr lang="en-US" i="1">
                        <a:latin typeface="Cambria Math" panose="02040503050406030204" pitchFamily="18" charset="0"/>
                      </a:rPr>
                      <m:t>𝑣</m:t>
                    </m:r>
                  </m:oMath>
                </a14:m>
                <a:endParaRPr lang="en-US" dirty="0"/>
              </a:p>
            </p:txBody>
          </p:sp>
        </mc:Choice>
        <mc:Fallback xmlns="">
          <p:sp>
            <p:nvSpPr>
              <p:cNvPr id="14" name="Rectangle 13">
                <a:extLst>
                  <a:ext uri="{FF2B5EF4-FFF2-40B4-BE49-F238E27FC236}">
                    <a16:creationId xmlns:a16="http://schemas.microsoft.com/office/drawing/2014/main" xmlns:a14="http://schemas.microsoft.com/office/drawing/2010/main" xmlns="" id="{08BEEC59-E572-4779-93EA-93F4A67DC4D9}"/>
                  </a:ext>
                </a:extLst>
              </p:cNvPr>
              <p:cNvSpPr>
                <a:spLocks noRot="1" noChangeAspect="1" noMove="1" noResize="1" noEditPoints="1" noAdjustHandles="1" noChangeArrowheads="1" noChangeShapeType="1" noTextEdit="1"/>
              </p:cNvSpPr>
              <p:nvPr/>
            </p:nvSpPr>
            <p:spPr>
              <a:xfrm>
                <a:off x="5172644" y="4607682"/>
                <a:ext cx="2611933" cy="369332"/>
              </a:xfrm>
              <a:prstGeom prst="rect">
                <a:avLst/>
              </a:prstGeom>
              <a:blipFill rotWithShape="0">
                <a:blip r:embed="rId3"/>
                <a:stretch>
                  <a:fillRect l="-2103"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B6FF8C4C-F4AC-4445-BFDC-5B2C1A2CDA76}"/>
                  </a:ext>
                </a:extLst>
              </p:cNvPr>
              <p:cNvSpPr/>
              <p:nvPr/>
            </p:nvSpPr>
            <p:spPr>
              <a:xfrm>
                <a:off x="2664334" y="4216850"/>
                <a:ext cx="3279744" cy="369332"/>
              </a:xfrm>
              <a:prstGeom prst="rect">
                <a:avLst/>
              </a:prstGeom>
            </p:spPr>
            <p:txBody>
              <a:bodyPr wrap="none">
                <a:spAutoFit/>
              </a:bodyPr>
              <a:lstStyle/>
              <a:p>
                <a:r>
                  <a:rPr lang="en-US" dirty="0"/>
                  <a:t>node </a:t>
                </a:r>
                <a14:m>
                  <m:oMath xmlns:m="http://schemas.openxmlformats.org/officeDocument/2006/math">
                    <m:r>
                      <a:rPr lang="en-US" i="1">
                        <a:latin typeface="Cambria Math" panose="02040503050406030204" pitchFamily="18" charset="0"/>
                      </a:rPr>
                      <m:t>𝑣</m:t>
                    </m:r>
                  </m:oMath>
                </a14:m>
                <a:r>
                  <a:rPr lang="en-US" dirty="0"/>
                  <a:t>’s embedding at layer </a:t>
                </a:r>
                <a14:m>
                  <m:oMath xmlns:m="http://schemas.openxmlformats.org/officeDocument/2006/math">
                    <m:r>
                      <a:rPr lang="en-US" i="1">
                        <a:latin typeface="Cambria Math" panose="02040503050406030204" pitchFamily="18" charset="0"/>
                      </a:rPr>
                      <m:t>𝑘</m:t>
                    </m:r>
                  </m:oMath>
                </a14:m>
                <a:endParaRPr lang="en-US" dirty="0"/>
              </a:p>
            </p:txBody>
          </p:sp>
        </mc:Choice>
        <mc:Fallback xmlns="">
          <p:sp>
            <p:nvSpPr>
              <p:cNvPr id="16" name="Rectangle 15">
                <a:extLst>
                  <a:ext uri="{FF2B5EF4-FFF2-40B4-BE49-F238E27FC236}">
                    <a16:creationId xmlns:a16="http://schemas.microsoft.com/office/drawing/2014/main" xmlns:a14="http://schemas.microsoft.com/office/drawing/2010/main" xmlns="" id="{B6FF8C4C-F4AC-4445-BFDC-5B2C1A2CDA76}"/>
                  </a:ext>
                </a:extLst>
              </p:cNvPr>
              <p:cNvSpPr>
                <a:spLocks noRot="1" noChangeAspect="1" noMove="1" noResize="1" noEditPoints="1" noAdjustHandles="1" noChangeArrowheads="1" noChangeShapeType="1" noTextEdit="1"/>
              </p:cNvSpPr>
              <p:nvPr/>
            </p:nvSpPr>
            <p:spPr>
              <a:xfrm>
                <a:off x="2664334" y="4216850"/>
                <a:ext cx="3279744" cy="369332"/>
              </a:xfrm>
              <a:prstGeom prst="rect">
                <a:avLst/>
              </a:prstGeom>
              <a:blipFill rotWithShape="0">
                <a:blip r:embed="rId4"/>
                <a:stretch>
                  <a:fillRect l="-1487" t="-10000" b="-26667"/>
                </a:stretch>
              </a:blipFill>
            </p:spPr>
            <p:txBody>
              <a:bodyPr/>
              <a:lstStyle/>
              <a:p>
                <a:r>
                  <a:rPr lang="en-US">
                    <a:noFill/>
                  </a:rPr>
                  <a:t> </a:t>
                </a:r>
              </a:p>
            </p:txBody>
          </p:sp>
        </mc:Fallback>
      </mc:AlternateContent>
      <p:sp>
        <p:nvSpPr>
          <p:cNvPr id="23" name="Rounded Rectangle 26">
            <a:extLst>
              <a:ext uri="{FF2B5EF4-FFF2-40B4-BE49-F238E27FC236}">
                <a16:creationId xmlns:a16="http://schemas.microsoft.com/office/drawing/2014/main" id="{4EB20E81-1CD7-46F2-A089-73FFF69D4795}"/>
              </a:ext>
            </a:extLst>
          </p:cNvPr>
          <p:cNvSpPr/>
          <p:nvPr/>
        </p:nvSpPr>
        <p:spPr>
          <a:xfrm>
            <a:off x="5172643" y="4693556"/>
            <a:ext cx="2611933" cy="31962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4" name="Rounded Rectangle 26">
            <a:extLst>
              <a:ext uri="{FF2B5EF4-FFF2-40B4-BE49-F238E27FC236}">
                <a16:creationId xmlns:a16="http://schemas.microsoft.com/office/drawing/2014/main" id="{92E72F7B-E4A8-4E34-93C0-E146B0319282}"/>
              </a:ext>
            </a:extLst>
          </p:cNvPr>
          <p:cNvSpPr/>
          <p:nvPr/>
        </p:nvSpPr>
        <p:spPr>
          <a:xfrm>
            <a:off x="2702175" y="4302720"/>
            <a:ext cx="3186929" cy="31962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0000"/>
              </a:solidFill>
            </a:endParaRPr>
          </a:p>
        </p:txBody>
      </p:sp>
      <p:sp>
        <p:nvSpPr>
          <p:cNvPr id="25" name="Rounded Rectangle 26">
            <a:extLst>
              <a:ext uri="{FF2B5EF4-FFF2-40B4-BE49-F238E27FC236}">
                <a16:creationId xmlns:a16="http://schemas.microsoft.com/office/drawing/2014/main" id="{A71EAB6B-5C22-4F0A-ADAF-2BB121428320}"/>
              </a:ext>
            </a:extLst>
          </p:cNvPr>
          <p:cNvSpPr/>
          <p:nvPr/>
        </p:nvSpPr>
        <p:spPr>
          <a:xfrm>
            <a:off x="3695330" y="3185997"/>
            <a:ext cx="495300" cy="548059"/>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0000"/>
              </a:solidFill>
            </a:endParaRPr>
          </a:p>
        </p:txBody>
      </p:sp>
      <p:sp>
        <p:nvSpPr>
          <p:cNvPr id="26" name="Rounded Rectangle 26">
            <a:extLst>
              <a:ext uri="{FF2B5EF4-FFF2-40B4-BE49-F238E27FC236}">
                <a16:creationId xmlns:a16="http://schemas.microsoft.com/office/drawing/2014/main" id="{26464024-9960-4430-AEE9-580B7B10ABE7}"/>
              </a:ext>
            </a:extLst>
          </p:cNvPr>
          <p:cNvSpPr/>
          <p:nvPr/>
        </p:nvSpPr>
        <p:spPr>
          <a:xfrm>
            <a:off x="4500192" y="3202204"/>
            <a:ext cx="247650" cy="531852"/>
          </a:xfrm>
          <a:prstGeom prst="roundRect">
            <a:avLst>
              <a:gd name="adj" fmla="val 4648"/>
            </a:avLst>
          </a:pr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00B050"/>
              </a:solidFill>
            </a:endParaRPr>
          </a:p>
        </p:txBody>
      </p:sp>
      <p:sp>
        <p:nvSpPr>
          <p:cNvPr id="27" name="Rectangle 26">
            <a:extLst>
              <a:ext uri="{FF2B5EF4-FFF2-40B4-BE49-F238E27FC236}">
                <a16:creationId xmlns:a16="http://schemas.microsoft.com/office/drawing/2014/main" id="{9BF39546-EB36-445B-91A0-8CD77DE3DA34}"/>
              </a:ext>
            </a:extLst>
          </p:cNvPr>
          <p:cNvSpPr/>
          <p:nvPr/>
        </p:nvSpPr>
        <p:spPr>
          <a:xfrm>
            <a:off x="3533664" y="2594681"/>
            <a:ext cx="4480714" cy="369332"/>
          </a:xfrm>
          <a:prstGeom prst="rect">
            <a:avLst/>
          </a:prstGeom>
        </p:spPr>
        <p:txBody>
          <a:bodyPr wrap="none">
            <a:spAutoFit/>
          </a:bodyPr>
          <a:lstStyle/>
          <a:p>
            <a:r>
              <a:rPr lang="en-US" dirty="0"/>
              <a:t>Non-linear activation function (e.g., </a:t>
            </a:r>
            <a:r>
              <a:rPr lang="en-US" dirty="0" err="1"/>
              <a:t>ReLU</a:t>
            </a:r>
            <a:r>
              <a:rPr lang="en-US" dirty="0"/>
              <a:t>)</a:t>
            </a:r>
          </a:p>
        </p:txBody>
      </p:sp>
      <p:sp>
        <p:nvSpPr>
          <p:cNvPr id="28" name="Rounded Rectangle 26">
            <a:extLst>
              <a:ext uri="{FF2B5EF4-FFF2-40B4-BE49-F238E27FC236}">
                <a16:creationId xmlns:a16="http://schemas.microsoft.com/office/drawing/2014/main" id="{09CCF391-B2D6-4292-8852-22B7BFD2DC99}"/>
              </a:ext>
            </a:extLst>
          </p:cNvPr>
          <p:cNvSpPr/>
          <p:nvPr/>
        </p:nvSpPr>
        <p:spPr>
          <a:xfrm>
            <a:off x="3533663" y="2602194"/>
            <a:ext cx="4480713" cy="319620"/>
          </a:xfrm>
          <a:prstGeom prst="roundRect">
            <a:avLst>
              <a:gd name="adj" fmla="val 4648"/>
            </a:avLst>
          </a:pr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00B050"/>
              </a:solidFill>
            </a:endParaRPr>
          </a:p>
        </p:txBody>
      </p:sp>
      <p:sp>
        <p:nvSpPr>
          <p:cNvPr id="31" name="Rounded Rectangle 26">
            <a:extLst>
              <a:ext uri="{FF2B5EF4-FFF2-40B4-BE49-F238E27FC236}">
                <a16:creationId xmlns:a16="http://schemas.microsoft.com/office/drawing/2014/main" id="{679A9C01-6336-4204-AA0F-755465781B4B}"/>
              </a:ext>
            </a:extLst>
          </p:cNvPr>
          <p:cNvSpPr/>
          <p:nvPr/>
        </p:nvSpPr>
        <p:spPr>
          <a:xfrm>
            <a:off x="4891088" y="3194100"/>
            <a:ext cx="495299" cy="531852"/>
          </a:xfrm>
          <a:prstGeom prst="roundRect">
            <a:avLst>
              <a:gd name="adj" fmla="val 4648"/>
            </a:avLst>
          </a:prstGeom>
          <a:solidFill>
            <a:srgbClr val="7030A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FF00"/>
              </a:solidFill>
            </a:endParaRP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80A89210-3767-41C9-8FBD-69E0CF1B6D74}"/>
                  </a:ext>
                </a:extLst>
              </p:cNvPr>
              <p:cNvSpPr/>
              <p:nvPr/>
            </p:nvSpPr>
            <p:spPr>
              <a:xfrm>
                <a:off x="5089650" y="2123825"/>
                <a:ext cx="2357056" cy="369332"/>
              </a:xfrm>
              <a:prstGeom prst="rect">
                <a:avLst/>
              </a:prstGeom>
            </p:spPr>
            <p:txBody>
              <a:bodyPr wrap="none">
                <a:spAutoFit/>
              </a:bodyPr>
              <a:lstStyle/>
              <a:p>
                <a:r>
                  <a:rPr lang="en-US" dirty="0"/>
                  <a:t>parameters in layer </a:t>
                </a:r>
                <a14:m>
                  <m:oMath xmlns:m="http://schemas.openxmlformats.org/officeDocument/2006/math">
                    <m:r>
                      <a:rPr lang="en-US" i="1">
                        <a:latin typeface="Cambria Math" panose="02040503050406030204" pitchFamily="18" charset="0"/>
                      </a:rPr>
                      <m:t>𝑘</m:t>
                    </m:r>
                  </m:oMath>
                </a14:m>
                <a:endParaRPr lang="en-US" dirty="0"/>
              </a:p>
            </p:txBody>
          </p:sp>
        </mc:Choice>
        <mc:Fallback xmlns="">
          <p:sp>
            <p:nvSpPr>
              <p:cNvPr id="32" name="Rectangle 31">
                <a:extLst>
                  <a:ext uri="{FF2B5EF4-FFF2-40B4-BE49-F238E27FC236}">
                    <a16:creationId xmlns:a16="http://schemas.microsoft.com/office/drawing/2014/main" id="{80A89210-3767-41C9-8FBD-69E0CF1B6D74}"/>
                  </a:ext>
                </a:extLst>
              </p:cNvPr>
              <p:cNvSpPr>
                <a:spLocks noRot="1" noChangeAspect="1" noMove="1" noResize="1" noEditPoints="1" noAdjustHandles="1" noChangeArrowheads="1" noChangeShapeType="1" noTextEdit="1"/>
              </p:cNvSpPr>
              <p:nvPr/>
            </p:nvSpPr>
            <p:spPr>
              <a:xfrm>
                <a:off x="6264184" y="1822631"/>
                <a:ext cx="2382704" cy="369332"/>
              </a:xfrm>
              <a:prstGeom prst="rect">
                <a:avLst/>
              </a:prstGeom>
              <a:blipFill>
                <a:blip r:embed="rId5"/>
                <a:stretch>
                  <a:fillRect l="-2308" t="-9836" b="-24590"/>
                </a:stretch>
              </a:blipFill>
            </p:spPr>
            <p:txBody>
              <a:bodyPr/>
              <a:lstStyle/>
              <a:p>
                <a:r>
                  <a:rPr lang="en-US">
                    <a:noFill/>
                  </a:rPr>
                  <a:t> </a:t>
                </a:r>
              </a:p>
            </p:txBody>
          </p:sp>
        </mc:Fallback>
      </mc:AlternateContent>
      <p:sp>
        <p:nvSpPr>
          <p:cNvPr id="33" name="Rounded Rectangle 26">
            <a:extLst>
              <a:ext uri="{FF2B5EF4-FFF2-40B4-BE49-F238E27FC236}">
                <a16:creationId xmlns:a16="http://schemas.microsoft.com/office/drawing/2014/main" id="{E220000B-4C7F-4E7B-9308-66087B889A40}"/>
              </a:ext>
            </a:extLst>
          </p:cNvPr>
          <p:cNvSpPr/>
          <p:nvPr/>
        </p:nvSpPr>
        <p:spPr>
          <a:xfrm>
            <a:off x="5024222" y="2127581"/>
            <a:ext cx="2611933" cy="319620"/>
          </a:xfrm>
          <a:prstGeom prst="roundRect">
            <a:avLst>
              <a:gd name="adj" fmla="val 4648"/>
            </a:avLst>
          </a:prstGeom>
          <a:solidFill>
            <a:srgbClr val="7030A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Tree>
    <p:extLst>
      <p:ext uri="{BB962C8B-B14F-4D97-AF65-F5344CB8AC3E}">
        <p14:creationId xmlns:p14="http://schemas.microsoft.com/office/powerpoint/2010/main" val="2088357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61DB-BF5A-0D42-A1D7-BA39639C9E08}"/>
              </a:ext>
            </a:extLst>
          </p:cNvPr>
          <p:cNvSpPr>
            <a:spLocks noGrp="1"/>
          </p:cNvSpPr>
          <p:nvPr>
            <p:ph type="title"/>
          </p:nvPr>
        </p:nvSpPr>
        <p:spPr/>
        <p:txBody>
          <a:bodyPr/>
          <a:lstStyle/>
          <a:p>
            <a:r>
              <a:rPr lang="en-US" dirty="0" err="1"/>
              <a:t>GraphSAGE</a:t>
            </a:r>
            <a:r>
              <a:rPr lang="en-US" dirty="0"/>
              <a:t> Model </a:t>
            </a:r>
            <a:r>
              <a:rPr lang="en-US" dirty="0" err="1"/>
              <a:t>Arthitecture</a:t>
            </a:r>
            <a:endParaRPr lang="en-US" dirty="0"/>
          </a:p>
        </p:txBody>
      </p:sp>
      <p:sp>
        <p:nvSpPr>
          <p:cNvPr id="3" name="Content Placeholder 2">
            <a:extLst>
              <a:ext uri="{FF2B5EF4-FFF2-40B4-BE49-F238E27FC236}">
                <a16:creationId xmlns:a16="http://schemas.microsoft.com/office/drawing/2014/main" id="{BB92D714-2A8E-4C45-AB98-4189AF8F60F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82B2B7E-938D-7843-BFE1-C1F1C1BE6EB0}"/>
              </a:ext>
            </a:extLst>
          </p:cNvPr>
          <p:cNvPicPr>
            <a:picLocks noChangeAspect="1"/>
          </p:cNvPicPr>
          <p:nvPr/>
        </p:nvPicPr>
        <p:blipFill>
          <a:blip r:embed="rId2"/>
          <a:stretch>
            <a:fillRect/>
          </a:stretch>
        </p:blipFill>
        <p:spPr>
          <a:xfrm>
            <a:off x="560512" y="1196975"/>
            <a:ext cx="9057456" cy="4816629"/>
          </a:xfrm>
          <a:prstGeom prst="rect">
            <a:avLst/>
          </a:prstGeom>
        </p:spPr>
      </p:pic>
      <p:sp>
        <p:nvSpPr>
          <p:cNvPr id="5" name="Rectangle 4">
            <a:extLst>
              <a:ext uri="{FF2B5EF4-FFF2-40B4-BE49-F238E27FC236}">
                <a16:creationId xmlns:a16="http://schemas.microsoft.com/office/drawing/2014/main" id="{A523DB7F-FC26-AD41-B30F-C66AD71016A5}"/>
              </a:ext>
            </a:extLst>
          </p:cNvPr>
          <p:cNvSpPr/>
          <p:nvPr/>
        </p:nvSpPr>
        <p:spPr>
          <a:xfrm>
            <a:off x="-15552" y="6536377"/>
            <a:ext cx="9605550" cy="276999"/>
          </a:xfrm>
          <a:prstGeom prst="rect">
            <a:avLst/>
          </a:prstGeom>
        </p:spPr>
        <p:txBody>
          <a:bodyPr wrap="square">
            <a:spAutoFit/>
          </a:bodyPr>
          <a:lstStyle/>
          <a:p>
            <a:pPr marL="228600" indent="-228600">
              <a:buFont typeface="+mj-lt"/>
              <a:buAutoNum type="arabicPeriod"/>
            </a:pPr>
            <a:r>
              <a:rPr lang="en-US" sz="1200" dirty="0">
                <a:latin typeface="HelveticaNeue-Light"/>
              </a:rPr>
              <a:t>Hamilton et al. Inductive Representation Learning on Large Graphs. NIPS 2017</a:t>
            </a:r>
          </a:p>
        </p:txBody>
      </p:sp>
    </p:spTree>
    <p:extLst>
      <p:ext uri="{BB962C8B-B14F-4D97-AF65-F5344CB8AC3E}">
        <p14:creationId xmlns:p14="http://schemas.microsoft.com/office/powerpoint/2010/main" val="1481080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err="1"/>
              <a:t>GraphSage</a:t>
            </a:r>
            <a:endParaRPr lang="en-US"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707455" y="2329979"/>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332252" y="2076359"/>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4232687" y="4517058"/>
            <a:ext cx="450026" cy="48949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3" name="Rectangle 2">
            <a:extLst>
              <a:ext uri="{FF2B5EF4-FFF2-40B4-BE49-F238E27FC236}">
                <a16:creationId xmlns:a16="http://schemas.microsoft.com/office/drawing/2014/main" id="{9649FD77-9E93-4FC6-987D-43689C23EE82}"/>
              </a:ext>
            </a:extLst>
          </p:cNvPr>
          <p:cNvSpPr/>
          <p:nvPr/>
        </p:nvSpPr>
        <p:spPr>
          <a:xfrm>
            <a:off x="2909887" y="2084125"/>
            <a:ext cx="740908" cy="392415"/>
          </a:xfrm>
          <a:prstGeom prst="rect">
            <a:avLst/>
          </a:prstGeom>
        </p:spPr>
        <p:txBody>
          <a:bodyPr wrap="none">
            <a:spAutoFit/>
          </a:bodyPr>
          <a:lstStyle/>
          <a:p>
            <a:r>
              <a:rPr lang="en-US" altLang="zh-CN" sz="1950" dirty="0"/>
              <a:t>GCN</a:t>
            </a:r>
            <a:endParaRPr lang="en-US" sz="1950" dirty="0"/>
          </a:p>
        </p:txBody>
      </p:sp>
      <p:sp>
        <p:nvSpPr>
          <p:cNvPr id="19" name="Rectangle 18">
            <a:extLst>
              <a:ext uri="{FF2B5EF4-FFF2-40B4-BE49-F238E27FC236}">
                <a16:creationId xmlns:a16="http://schemas.microsoft.com/office/drawing/2014/main" id="{3A34A96C-6431-43E7-B972-16251351683B}"/>
              </a:ext>
            </a:extLst>
          </p:cNvPr>
          <p:cNvSpPr/>
          <p:nvPr/>
        </p:nvSpPr>
        <p:spPr>
          <a:xfrm>
            <a:off x="2909887" y="3787957"/>
            <a:ext cx="1465466" cy="392415"/>
          </a:xfrm>
          <a:prstGeom prst="rect">
            <a:avLst/>
          </a:prstGeom>
        </p:spPr>
        <p:txBody>
          <a:bodyPr wrap="none">
            <a:spAutoFit/>
          </a:bodyPr>
          <a:lstStyle/>
          <a:p>
            <a:r>
              <a:rPr lang="en-US" altLang="zh-CN" sz="1950" dirty="0" err="1"/>
              <a:t>GraphSage</a:t>
            </a:r>
            <a:endParaRPr lang="en-US" sz="1950"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4CBF736-9467-4AA7-87A2-0A69DE5DEE77}"/>
                  </a:ext>
                </a:extLst>
              </p:cNvPr>
              <p:cNvSpPr txBox="1"/>
              <p:nvPr/>
            </p:nvSpPr>
            <p:spPr>
              <a:xfrm>
                <a:off x="2890467" y="4479953"/>
                <a:ext cx="6953620" cy="45166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m:t>
                          </m:r>
                          <m:r>
                            <a:rPr lang="en-US" sz="2600" b="1" i="1">
                              <a:latin typeface="Cambria Math" panose="02040503050406030204" pitchFamily="18" charset="0"/>
                            </a:rPr>
                            <m:t>𝑨</m:t>
                          </m:r>
                        </m:e>
                        <m:sub>
                          <m:r>
                            <a:rPr lang="en-US" sz="2600" i="1">
                              <a:latin typeface="Cambria Math" panose="02040503050406030204" pitchFamily="18" charset="0"/>
                            </a:rPr>
                            <m:t>𝑘</m:t>
                          </m:r>
                        </m:sub>
                      </m:sSub>
                      <m:r>
                        <a:rPr lang="en-US" sz="2600" i="1">
                          <a:latin typeface="Cambria Math" panose="02040503050406030204" pitchFamily="18" charset="0"/>
                        </a:rPr>
                        <m:t>⋅</m:t>
                      </m:r>
                      <m:r>
                        <m:rPr>
                          <m:sty m:val="p"/>
                        </m:rPr>
                        <a:rPr lang="en-US" sz="2600">
                          <a:latin typeface="Cambria Math" panose="02040503050406030204" pitchFamily="18" charset="0"/>
                        </a:rPr>
                        <m:t>AGG</m:t>
                      </m:r>
                      <m:d>
                        <m:dPr>
                          <m:ctrlPr>
                            <a:rPr lang="en-US" sz="2600" i="1">
                              <a:latin typeface="Cambria Math" panose="02040503050406030204" pitchFamily="18" charset="0"/>
                            </a:rPr>
                          </m:ctrlPr>
                        </m:dPr>
                        <m:e>
                          <m:d>
                            <m:dPr>
                              <m:begChr m:val="{"/>
                              <m:endChr m:val="}"/>
                              <m:ctrlPr>
                                <a:rPr lang="en-US" sz="2600" i="1">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 </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𝑢</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ea typeface="Cambria Math" panose="02040503050406030204" pitchFamily="18" charset="0"/>
                                    </a:rPr>
                                    <m:t>𝑣</m:t>
                                  </m:r>
                                </m:e>
                              </m:d>
                            </m:e>
                          </m:d>
                        </m:e>
                      </m:d>
                      <m:r>
                        <a:rPr lang="en-US" sz="2600" i="1">
                          <a:latin typeface="Cambria Math" panose="02040503050406030204" pitchFamily="18" charset="0"/>
                        </a:rPr>
                        <m:t>, </m:t>
                      </m:r>
                      <m:sSub>
                        <m:sSubPr>
                          <m:ctrlPr>
                            <a:rPr lang="en-US" sz="2600" i="1">
                              <a:latin typeface="Cambria Math" panose="02040503050406030204" pitchFamily="18" charset="0"/>
                            </a:rPr>
                          </m:ctrlPr>
                        </m:sSubPr>
                        <m:e>
                          <m:r>
                            <a:rPr lang="en-US" sz="2600" b="1" i="1">
                              <a:latin typeface="Cambria Math" panose="02040503050406030204" pitchFamily="18" charset="0"/>
                            </a:rPr>
                            <m:t>𝑩</m:t>
                          </m:r>
                        </m:e>
                        <m:sub>
                          <m:r>
                            <a:rPr lang="en-US" sz="2600" i="1">
                              <a:latin typeface="Cambria Math" panose="02040503050406030204" pitchFamily="18" charset="0"/>
                            </a:rPr>
                            <m:t>𝑘</m:t>
                          </m:r>
                        </m:sub>
                      </m:sSub>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m:t>
                      </m:r>
                    </m:oMath>
                  </m:oMathPara>
                </a14:m>
                <a:endParaRPr lang="en-US" sz="2600" dirty="0"/>
              </a:p>
            </p:txBody>
          </p:sp>
        </mc:Choice>
        <mc:Fallback xmlns="">
          <p:sp>
            <p:nvSpPr>
              <p:cNvPr id="22" name="TextBox 21">
                <a:extLst>
                  <a:ext uri="{FF2B5EF4-FFF2-40B4-BE49-F238E27FC236}">
                    <a16:creationId xmlns:a16="http://schemas.microsoft.com/office/drawing/2014/main" id="{A4CBF736-9467-4AA7-87A2-0A69DE5DEE77}"/>
                  </a:ext>
                </a:extLst>
              </p:cNvPr>
              <p:cNvSpPr txBox="1">
                <a:spLocks noRot="1" noChangeAspect="1" noMove="1" noResize="1" noEditPoints="1" noAdjustHandles="1" noChangeArrowheads="1" noChangeShapeType="1" noTextEdit="1"/>
              </p:cNvSpPr>
              <p:nvPr/>
            </p:nvSpPr>
            <p:spPr>
              <a:xfrm>
                <a:off x="3557498" y="4722480"/>
                <a:ext cx="8558302" cy="555858"/>
              </a:xfrm>
              <a:prstGeom prst="rect">
                <a:avLst/>
              </a:prstGeom>
              <a:blipFill>
                <a:blip r:embed="rId3"/>
                <a:stretch>
                  <a:fillRect b="-1099"/>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B29643C2-3A67-4D67-9288-9C7E2CFD4ECE}"/>
              </a:ext>
            </a:extLst>
          </p:cNvPr>
          <p:cNvSpPr/>
          <p:nvPr/>
        </p:nvSpPr>
        <p:spPr>
          <a:xfrm>
            <a:off x="4457700" y="5128785"/>
            <a:ext cx="4911459" cy="592470"/>
          </a:xfrm>
          <a:prstGeom prst="rect">
            <a:avLst/>
          </a:prstGeom>
        </p:spPr>
        <p:txBody>
          <a:bodyPr wrap="square">
            <a:spAutoFit/>
          </a:bodyPr>
          <a:lstStyle/>
          <a:p>
            <a:r>
              <a:rPr lang="en-US" altLang="zh-CN" sz="1625" b="1" dirty="0"/>
              <a:t>Generalized aggregation</a:t>
            </a:r>
            <a:r>
              <a:rPr lang="en-US" altLang="zh-CN" sz="1625" dirty="0"/>
              <a:t>: any differentiable function that maps set of vectors to a single vector</a:t>
            </a:r>
            <a:endParaRPr lang="en-US" sz="1625" dirty="0"/>
          </a:p>
        </p:txBody>
      </p:sp>
      <p:sp>
        <p:nvSpPr>
          <p:cNvPr id="25" name="Rounded Rectangle 26">
            <a:extLst>
              <a:ext uri="{FF2B5EF4-FFF2-40B4-BE49-F238E27FC236}">
                <a16:creationId xmlns:a16="http://schemas.microsoft.com/office/drawing/2014/main" id="{B57CB0DC-02C7-471F-96EC-2DF097D090D5}"/>
              </a:ext>
            </a:extLst>
          </p:cNvPr>
          <p:cNvSpPr/>
          <p:nvPr/>
        </p:nvSpPr>
        <p:spPr>
          <a:xfrm>
            <a:off x="8358187" y="4517057"/>
            <a:ext cx="450026" cy="48949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Rectangle 25">
            <a:extLst>
              <a:ext uri="{FF2B5EF4-FFF2-40B4-BE49-F238E27FC236}">
                <a16:creationId xmlns:a16="http://schemas.microsoft.com/office/drawing/2014/main" id="{3BB6A334-618A-4262-809B-44E8EB346B0A}"/>
              </a:ext>
            </a:extLst>
          </p:cNvPr>
          <p:cNvSpPr/>
          <p:nvPr/>
        </p:nvSpPr>
        <p:spPr>
          <a:xfrm>
            <a:off x="4786164" y="3843301"/>
            <a:ext cx="3990742" cy="592470"/>
          </a:xfrm>
          <a:prstGeom prst="rect">
            <a:avLst/>
          </a:prstGeom>
        </p:spPr>
        <p:txBody>
          <a:bodyPr wrap="square">
            <a:spAutoFit/>
          </a:bodyPr>
          <a:lstStyle/>
          <a:p>
            <a:r>
              <a:rPr lang="en-US" altLang="zh-CN" sz="1625" dirty="0"/>
              <a:t>Instead of summation, it concatenate neighbor &amp; self embeddings</a:t>
            </a:r>
            <a:endParaRPr lang="en-US" sz="1625" dirty="0"/>
          </a:p>
        </p:txBody>
      </p:sp>
      <p:sp>
        <p:nvSpPr>
          <p:cNvPr id="27" name="Rounded Rectangle 26">
            <a:extLst>
              <a:ext uri="{FF2B5EF4-FFF2-40B4-BE49-F238E27FC236}">
                <a16:creationId xmlns:a16="http://schemas.microsoft.com/office/drawing/2014/main" id="{22793294-269D-4F42-9E82-CAD3E14A8ACC}"/>
              </a:ext>
            </a:extLst>
          </p:cNvPr>
          <p:cNvSpPr/>
          <p:nvPr/>
        </p:nvSpPr>
        <p:spPr>
          <a:xfrm>
            <a:off x="4779526" y="3872619"/>
            <a:ext cx="3516749" cy="532374"/>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8" name="Rectangle 27">
            <a:extLst>
              <a:ext uri="{FF2B5EF4-FFF2-40B4-BE49-F238E27FC236}">
                <a16:creationId xmlns:a16="http://schemas.microsoft.com/office/drawing/2014/main" id="{46943D2A-3FEA-421B-B025-2BAA8CC39910}"/>
              </a:ext>
            </a:extLst>
          </p:cNvPr>
          <p:cNvSpPr/>
          <p:nvPr/>
        </p:nvSpPr>
        <p:spPr>
          <a:xfrm>
            <a:off x="-15552" y="6351711"/>
            <a:ext cx="9605550" cy="461665"/>
          </a:xfrm>
          <a:prstGeom prst="rect">
            <a:avLst/>
          </a:prstGeom>
        </p:spPr>
        <p:txBody>
          <a:bodyPr wrap="square">
            <a:spAutoFit/>
          </a:bodyPr>
          <a:lstStyle/>
          <a:p>
            <a:pPr marL="228600" indent="-228600">
              <a:buFont typeface="+mj-lt"/>
              <a:buAutoNum type="arabicPeriod"/>
            </a:pPr>
            <a:r>
              <a:rPr lang="en-US" sz="1200" dirty="0">
                <a:latin typeface="HelveticaNeue-Light"/>
              </a:rPr>
              <a:t>Hamilton et al. Inductive Representation Learning on Large Graphs. NIPS 2017</a:t>
            </a:r>
          </a:p>
          <a:p>
            <a:pPr marL="228600" indent="-228600">
              <a:buFont typeface="+mj-lt"/>
              <a:buAutoNum type="arabicPeriod"/>
            </a:pPr>
            <a:r>
              <a:rPr lang="en-US" sz="1200" dirty="0">
                <a:latin typeface="HelveticaNeue-Light"/>
              </a:rPr>
              <a:t>Slide snipping from “</a:t>
            </a:r>
            <a:r>
              <a:rPr lang="en-US" sz="1200" dirty="0" err="1">
                <a:latin typeface="HelveticaNeue-Light"/>
              </a:rPr>
              <a:t>Hamiltion</a:t>
            </a:r>
            <a:r>
              <a:rPr lang="en-US" sz="1200" dirty="0">
                <a:latin typeface="HelveticaNeue-Light"/>
              </a:rPr>
              <a:t> &amp; Tang, AAAI 2019 Tutorial on Graph Representation Learning”</a:t>
            </a:r>
            <a:endParaRPr lang="en-US" sz="1200" dirty="0"/>
          </a:p>
        </p:txBody>
      </p:sp>
    </p:spTree>
    <p:extLst>
      <p:ext uri="{BB962C8B-B14F-4D97-AF65-F5344CB8AC3E}">
        <p14:creationId xmlns:p14="http://schemas.microsoft.com/office/powerpoint/2010/main" val="1976683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Attention Networks</a:t>
            </a:r>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28" name="Rectangle 27">
            <a:extLst>
              <a:ext uri="{FF2B5EF4-FFF2-40B4-BE49-F238E27FC236}">
                <a16:creationId xmlns:a16="http://schemas.microsoft.com/office/drawing/2014/main" id="{651BCAF6-2931-48C1-B278-36CDC0FD1D71}"/>
              </a:ext>
            </a:extLst>
          </p:cNvPr>
          <p:cNvSpPr/>
          <p:nvPr/>
        </p:nvSpPr>
        <p:spPr>
          <a:xfrm>
            <a:off x="2662238" y="3291683"/>
            <a:ext cx="6630790" cy="461665"/>
          </a:xfrm>
          <a:prstGeom prst="rect">
            <a:avLst/>
          </a:prstGeom>
        </p:spPr>
        <p:txBody>
          <a:bodyPr wrap="none">
            <a:spAutoFit/>
          </a:bodyPr>
          <a:lstStyle/>
          <a:p>
            <a:r>
              <a:rPr lang="en-US" altLang="zh-CN" sz="2400" dirty="0"/>
              <a:t>Realistically, neighbors play different influences</a:t>
            </a:r>
            <a:endParaRPr lang="en-US" sz="2400" dirty="0"/>
          </a:p>
        </p:txBody>
      </p:sp>
      <p:sp>
        <p:nvSpPr>
          <p:cNvPr id="17" name="Rectangle 16">
            <a:extLst>
              <a:ext uri="{FF2B5EF4-FFF2-40B4-BE49-F238E27FC236}">
                <a16:creationId xmlns:a16="http://schemas.microsoft.com/office/drawing/2014/main" id="{46943D2A-3FEA-421B-B025-2BAA8CC39910}"/>
              </a:ext>
            </a:extLst>
          </p:cNvPr>
          <p:cNvSpPr/>
          <p:nvPr/>
        </p:nvSpPr>
        <p:spPr>
          <a:xfrm>
            <a:off x="0" y="6521913"/>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Velickovic</a:t>
            </a:r>
            <a:r>
              <a:rPr lang="en-US" sz="1200" dirty="0">
                <a:latin typeface="HelveticaNeue-Light"/>
              </a:rPr>
              <a:t> et al. Graph Attention Networks. ICLR 2018</a:t>
            </a:r>
            <a:endParaRPr lang="en-US" sz="1200" dirty="0"/>
          </a:p>
        </p:txBody>
      </p:sp>
    </p:spTree>
    <p:extLst>
      <p:ext uri="{BB962C8B-B14F-4D97-AF65-F5344CB8AC3E}">
        <p14:creationId xmlns:p14="http://schemas.microsoft.com/office/powerpoint/2010/main" val="1998628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Attention Networks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7E679CB-E6AF-4AE9-AE71-67BA6C8B3A63}"/>
                  </a:ext>
                </a:extLst>
              </p:cNvPr>
              <p:cNvSpPr txBox="1"/>
              <p:nvPr/>
            </p:nvSpPr>
            <p:spPr>
              <a:xfrm>
                <a:off x="2707455" y="2329979"/>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18" name="TextBox 17">
                <a:extLst>
                  <a:ext uri="{FF2B5EF4-FFF2-40B4-BE49-F238E27FC236}">
                    <a16:creationId xmlns:a16="http://schemas.microsoft.com/office/drawing/2014/main" id="{F7E679CB-E6AF-4AE9-AE71-67BA6C8B3A63}"/>
                  </a:ext>
                </a:extLst>
              </p:cNvPr>
              <p:cNvSpPr txBox="1">
                <a:spLocks noRot="1" noChangeAspect="1" noMove="1" noResize="1" noEditPoints="1" noAdjustHandles="1" noChangeArrowheads="1" noChangeShapeType="1" noTextEdit="1"/>
              </p:cNvSpPr>
              <p:nvPr/>
            </p:nvSpPr>
            <p:spPr>
              <a:xfrm>
                <a:off x="3332252" y="2076359"/>
                <a:ext cx="8558302" cy="1299458"/>
              </a:xfrm>
              <a:prstGeom prst="rect">
                <a:avLst/>
              </a:prstGeom>
              <a:blipFill>
                <a:blip r:embed="rId2"/>
                <a:stretch>
                  <a:fillRect/>
                </a:stretch>
              </a:blipFill>
            </p:spPr>
            <p:txBody>
              <a:bodyPr/>
              <a:lstStyle/>
              <a:p>
                <a:r>
                  <a:rPr lang="en-US">
                    <a:noFill/>
                  </a:rPr>
                  <a:t> </a:t>
                </a:r>
              </a:p>
            </p:txBody>
          </p:sp>
        </mc:Fallback>
      </mc:AlternateContent>
      <p:sp>
        <p:nvSpPr>
          <p:cNvPr id="19" name="Rounded Rectangle 26">
            <a:extLst>
              <a:ext uri="{FF2B5EF4-FFF2-40B4-BE49-F238E27FC236}">
                <a16:creationId xmlns:a16="http://schemas.microsoft.com/office/drawing/2014/main" id="{C19E6B50-BFDB-46D0-BAA8-98D04F5D2814}"/>
              </a:ext>
            </a:extLst>
          </p:cNvPr>
          <p:cNvSpPr/>
          <p:nvPr/>
        </p:nvSpPr>
        <p:spPr>
          <a:xfrm>
            <a:off x="5901108" y="4707824"/>
            <a:ext cx="661617" cy="454726"/>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2" name="Rectangle 21">
            <a:extLst>
              <a:ext uri="{FF2B5EF4-FFF2-40B4-BE49-F238E27FC236}">
                <a16:creationId xmlns:a16="http://schemas.microsoft.com/office/drawing/2014/main" id="{557D482C-4F3E-4412-B790-2128FCD37830}"/>
              </a:ext>
            </a:extLst>
          </p:cNvPr>
          <p:cNvSpPr/>
          <p:nvPr/>
        </p:nvSpPr>
        <p:spPr>
          <a:xfrm>
            <a:off x="2909887" y="2084125"/>
            <a:ext cx="740908" cy="392415"/>
          </a:xfrm>
          <a:prstGeom prst="rect">
            <a:avLst/>
          </a:prstGeom>
        </p:spPr>
        <p:txBody>
          <a:bodyPr wrap="none">
            <a:spAutoFit/>
          </a:bodyPr>
          <a:lstStyle/>
          <a:p>
            <a:r>
              <a:rPr lang="en-US" altLang="zh-CN" sz="1950" dirty="0"/>
              <a:t>GCN</a:t>
            </a:r>
            <a:endParaRPr lang="en-US" sz="1950" dirty="0"/>
          </a:p>
        </p:txBody>
      </p:sp>
      <p:sp>
        <p:nvSpPr>
          <p:cNvPr id="23" name="Rectangle 22">
            <a:extLst>
              <a:ext uri="{FF2B5EF4-FFF2-40B4-BE49-F238E27FC236}">
                <a16:creationId xmlns:a16="http://schemas.microsoft.com/office/drawing/2014/main" id="{E493353F-93BB-45EE-BCC9-B4BF6428CD5C}"/>
              </a:ext>
            </a:extLst>
          </p:cNvPr>
          <p:cNvSpPr/>
          <p:nvPr/>
        </p:nvSpPr>
        <p:spPr>
          <a:xfrm>
            <a:off x="2909887" y="3787957"/>
            <a:ext cx="1922962" cy="392415"/>
          </a:xfrm>
          <a:prstGeom prst="rect">
            <a:avLst/>
          </a:prstGeom>
        </p:spPr>
        <p:txBody>
          <a:bodyPr wrap="none">
            <a:spAutoFit/>
          </a:bodyPr>
          <a:lstStyle/>
          <a:p>
            <a:r>
              <a:rPr lang="en-US" altLang="zh-CN" sz="1950" dirty="0"/>
              <a:t>Graph Attention</a:t>
            </a:r>
            <a:endParaRPr lang="en-US" sz="195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B4A2B2E-497E-40B0-9B48-D09223817029}"/>
                  </a:ext>
                </a:extLst>
              </p:cNvPr>
              <p:cNvSpPr txBox="1"/>
              <p:nvPr/>
            </p:nvSpPr>
            <p:spPr>
              <a:xfrm>
                <a:off x="2271342" y="4445529"/>
                <a:ext cx="6953620" cy="10140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sSub>
                            <m:sSubPr>
                              <m:ctrlPr>
                                <a:rPr lang="en-US" sz="2600" i="1">
                                  <a:latin typeface="Cambria Math" panose="02040503050406030204" pitchFamily="18" charset="0"/>
                                </a:rPr>
                              </m:ctrlPr>
                            </m:sSubPr>
                            <m:e>
                              <m:r>
                                <a:rPr lang="en-US" sz="2600" i="1">
                                  <a:latin typeface="Cambria Math" panose="02040503050406030204" pitchFamily="18" charset="0"/>
                                </a:rPr>
                                <m:t>𝛼</m:t>
                              </m:r>
                            </m:e>
                            <m:sub>
                              <m:r>
                                <a:rPr lang="en-US" sz="2600" i="1">
                                  <a:latin typeface="Cambria Math" panose="02040503050406030204" pitchFamily="18" charset="0"/>
                                </a:rPr>
                                <m:t>𝑣</m:t>
                              </m:r>
                              <m:r>
                                <a:rPr lang="en-US" sz="2600" i="1">
                                  <a:latin typeface="Cambria Math" panose="02040503050406030204" pitchFamily="18" charset="0"/>
                                </a:rPr>
                                <m:t>,</m:t>
                              </m:r>
                              <m:r>
                                <a:rPr lang="en-US" sz="2600" i="1">
                                  <a:latin typeface="Cambria Math" panose="02040503050406030204" pitchFamily="18" charset="0"/>
                                </a:rPr>
                                <m:t>𝑢</m:t>
                              </m:r>
                            </m:sub>
                          </m:sSub>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r>
                                <a:rPr lang="en-US" sz="2600" i="1">
                                  <a:latin typeface="Cambria Math" panose="02040503050406030204" pitchFamily="18" charset="0"/>
                                </a:rPr>
                                <m:t>𝑘</m:t>
                              </m:r>
                            </m:sup>
                          </m:sSup>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e>
                      </m:nary>
                      <m:r>
                        <a:rPr lang="en-US" sz="2600" i="1">
                          <a:latin typeface="Cambria Math" panose="02040503050406030204" pitchFamily="18" charset="0"/>
                        </a:rPr>
                        <m:t>)</m:t>
                      </m:r>
                    </m:oMath>
                  </m:oMathPara>
                </a14:m>
                <a:endParaRPr lang="en-US" sz="2600" dirty="0"/>
              </a:p>
            </p:txBody>
          </p:sp>
        </mc:Choice>
        <mc:Fallback xmlns="">
          <p:sp>
            <p:nvSpPr>
              <p:cNvPr id="24" name="TextBox 23">
                <a:extLst>
                  <a:ext uri="{FF2B5EF4-FFF2-40B4-BE49-F238E27FC236}">
                    <a16:creationId xmlns:a16="http://schemas.microsoft.com/office/drawing/2014/main" id="{DB4A2B2E-497E-40B0-9B48-D09223817029}"/>
                  </a:ext>
                </a:extLst>
              </p:cNvPr>
              <p:cNvSpPr txBox="1">
                <a:spLocks noRot="1" noChangeAspect="1" noMove="1" noResize="1" noEditPoints="1" noAdjustHandles="1" noChangeArrowheads="1" noChangeShapeType="1" noTextEdit="1"/>
              </p:cNvSpPr>
              <p:nvPr/>
            </p:nvSpPr>
            <p:spPr>
              <a:xfrm>
                <a:off x="2795498" y="4680113"/>
                <a:ext cx="8558302" cy="1248099"/>
              </a:xfrm>
              <a:prstGeom prst="rect">
                <a:avLst/>
              </a:prstGeom>
              <a:blipFill>
                <a:blip r:embed="rId3"/>
                <a:stretch>
                  <a:fillRect/>
                </a:stretch>
              </a:blipFill>
            </p:spPr>
            <p:txBody>
              <a:bodyPr/>
              <a:lstStyle/>
              <a:p>
                <a:r>
                  <a:rPr lang="en-US">
                    <a:noFill/>
                  </a:rPr>
                  <a:t> </a:t>
                </a:r>
              </a:p>
            </p:txBody>
          </p:sp>
        </mc:Fallback>
      </mc:AlternateContent>
      <p:sp>
        <p:nvSpPr>
          <p:cNvPr id="25" name="Rectangle 24">
            <a:extLst>
              <a:ext uri="{FF2B5EF4-FFF2-40B4-BE49-F238E27FC236}">
                <a16:creationId xmlns:a16="http://schemas.microsoft.com/office/drawing/2014/main" id="{83E86D6F-7C45-4AB0-8187-3B11E5D2881A}"/>
              </a:ext>
            </a:extLst>
          </p:cNvPr>
          <p:cNvSpPr/>
          <p:nvPr/>
        </p:nvSpPr>
        <p:spPr>
          <a:xfrm>
            <a:off x="6472942" y="5551451"/>
            <a:ext cx="2628196" cy="342401"/>
          </a:xfrm>
          <a:prstGeom prst="rect">
            <a:avLst/>
          </a:prstGeom>
        </p:spPr>
        <p:txBody>
          <a:bodyPr wrap="square">
            <a:spAutoFit/>
          </a:bodyPr>
          <a:lstStyle/>
          <a:p>
            <a:r>
              <a:rPr lang="en-US" altLang="zh-CN" sz="1625" dirty="0"/>
              <a:t>Learned attention weights</a:t>
            </a:r>
            <a:endParaRPr lang="en-US" sz="1625" dirty="0"/>
          </a:p>
        </p:txBody>
      </p:sp>
      <p:sp>
        <p:nvSpPr>
          <p:cNvPr id="26" name="Rounded Rectangle 26">
            <a:extLst>
              <a:ext uri="{FF2B5EF4-FFF2-40B4-BE49-F238E27FC236}">
                <a16:creationId xmlns:a16="http://schemas.microsoft.com/office/drawing/2014/main" id="{57FD4726-0B7A-41C1-9C87-0CB4FDE42A03}"/>
              </a:ext>
            </a:extLst>
          </p:cNvPr>
          <p:cNvSpPr/>
          <p:nvPr/>
        </p:nvSpPr>
        <p:spPr>
          <a:xfrm>
            <a:off x="6472941" y="5555167"/>
            <a:ext cx="2470376" cy="321374"/>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27" name="Group 26">
            <a:extLst>
              <a:ext uri="{FF2B5EF4-FFF2-40B4-BE49-F238E27FC236}">
                <a16:creationId xmlns:a16="http://schemas.microsoft.com/office/drawing/2014/main" id="{D8AB85C0-B35F-4656-8D02-36B8F99E365B}"/>
              </a:ext>
            </a:extLst>
          </p:cNvPr>
          <p:cNvGrpSpPr/>
          <p:nvPr/>
        </p:nvGrpSpPr>
        <p:grpSpPr>
          <a:xfrm>
            <a:off x="244925" y="2572924"/>
            <a:ext cx="1986648" cy="1761231"/>
            <a:chOff x="1974495" y="2124074"/>
            <a:chExt cx="2445105" cy="2167669"/>
          </a:xfrm>
        </p:grpSpPr>
        <p:cxnSp>
          <p:nvCxnSpPr>
            <p:cNvPr id="28" name="Straight Connector 27">
              <a:extLst>
                <a:ext uri="{FF2B5EF4-FFF2-40B4-BE49-F238E27FC236}">
                  <a16:creationId xmlns:a16="http://schemas.microsoft.com/office/drawing/2014/main" id="{171F71F7-2E9C-4C71-87D3-E6F7C9ABC0AD}"/>
                </a:ext>
              </a:extLst>
            </p:cNvPr>
            <p:cNvCxnSpPr>
              <a:stCxn id="47" idx="1"/>
              <a:endCxn id="33"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A0E19B0-B00C-4A9B-AF7D-4BB966D20486}"/>
                </a:ext>
              </a:extLst>
            </p:cNvPr>
            <p:cNvCxnSpPr>
              <a:cxnSpLocks/>
              <a:stCxn id="47" idx="3"/>
              <a:endCxn id="35" idx="7"/>
            </p:cNvCxnSpPr>
            <p:nvPr/>
          </p:nvCxnSpPr>
          <p:spPr>
            <a:xfrm flipH="1">
              <a:off x="2380280" y="3299322"/>
              <a:ext cx="564411" cy="4767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EC94C1-31E2-4C5F-80A3-E18E9AEBFFED}"/>
                </a:ext>
              </a:extLst>
            </p:cNvPr>
            <p:cNvCxnSpPr>
              <a:cxnSpLocks/>
              <a:endCxn id="48" idx="3"/>
            </p:cNvCxnSpPr>
            <p:nvPr/>
          </p:nvCxnSpPr>
          <p:spPr>
            <a:xfrm flipV="1">
              <a:off x="3079395" y="2449278"/>
              <a:ext cx="617022" cy="7153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180947B-D815-435A-8B4E-BD4ADE597F21}"/>
                </a:ext>
              </a:extLst>
            </p:cNvPr>
            <p:cNvCxnSpPr>
              <a:cxnSpLocks/>
              <a:stCxn id="49" idx="0"/>
            </p:cNvCxnSpPr>
            <p:nvPr/>
          </p:nvCxnSpPr>
          <p:spPr>
            <a:xfrm flipH="1" flipV="1">
              <a:off x="3062703" y="3164619"/>
              <a:ext cx="207192" cy="7461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049962F-6511-4497-8EBD-CDE695BA3CB5}"/>
                </a:ext>
              </a:extLst>
            </p:cNvPr>
            <p:cNvCxnSpPr>
              <a:cxnSpLocks/>
              <a:stCxn id="50"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6AA0672-F0DE-4D67-B90D-03A85E9B4C68}"/>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35" name="Oval 34">
              <a:extLst>
                <a:ext uri="{FF2B5EF4-FFF2-40B4-BE49-F238E27FC236}">
                  <a16:creationId xmlns:a16="http://schemas.microsoft.com/office/drawing/2014/main" id="{793B54F8-255E-4499-9760-B006128A331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7" name="Oval 46">
              <a:extLst>
                <a:ext uri="{FF2B5EF4-FFF2-40B4-BE49-F238E27FC236}">
                  <a16:creationId xmlns:a16="http://schemas.microsoft.com/office/drawing/2014/main" id="{344FC9D2-1DD7-40F9-9924-4D75413102B0}"/>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8" name="Oval 47">
              <a:extLst>
                <a:ext uri="{FF2B5EF4-FFF2-40B4-BE49-F238E27FC236}">
                  <a16:creationId xmlns:a16="http://schemas.microsoft.com/office/drawing/2014/main" id="{895A3678-0530-4D1D-8AF6-2A6DE845BCA1}"/>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9" name="Oval 48">
              <a:extLst>
                <a:ext uri="{FF2B5EF4-FFF2-40B4-BE49-F238E27FC236}">
                  <a16:creationId xmlns:a16="http://schemas.microsoft.com/office/drawing/2014/main" id="{95DD83D5-E246-4C30-AE2E-F1C0A2404D40}"/>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50" name="Oval 49">
              <a:extLst>
                <a:ext uri="{FF2B5EF4-FFF2-40B4-BE49-F238E27FC236}">
                  <a16:creationId xmlns:a16="http://schemas.microsoft.com/office/drawing/2014/main" id="{CFD4BB28-4557-412A-B215-49E9122D10B4}"/>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34" name="Rectangle 33">
            <a:extLst>
              <a:ext uri="{FF2B5EF4-FFF2-40B4-BE49-F238E27FC236}">
                <a16:creationId xmlns:a16="http://schemas.microsoft.com/office/drawing/2014/main" id="{46943D2A-3FEA-421B-B025-2BAA8CC39910}"/>
              </a:ext>
            </a:extLst>
          </p:cNvPr>
          <p:cNvSpPr/>
          <p:nvPr/>
        </p:nvSpPr>
        <p:spPr>
          <a:xfrm>
            <a:off x="0" y="6521913"/>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Velickovic</a:t>
            </a:r>
            <a:r>
              <a:rPr lang="en-US" sz="1200" dirty="0">
                <a:latin typeface="HelveticaNeue-Light"/>
              </a:rPr>
              <a:t> et al. Graph Attention Networks. ICLR 2018</a:t>
            </a:r>
            <a:endParaRPr lang="en-US" sz="1200" dirty="0"/>
          </a:p>
        </p:txBody>
      </p:sp>
    </p:spTree>
    <p:extLst>
      <p:ext uri="{BB962C8B-B14F-4D97-AF65-F5344CB8AC3E}">
        <p14:creationId xmlns:p14="http://schemas.microsoft.com/office/powerpoint/2010/main" val="2972773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6C099-527B-7040-B4C9-4D1A25ACC2F3}"/>
              </a:ext>
            </a:extLst>
          </p:cNvPr>
          <p:cNvSpPr>
            <a:spLocks noGrp="1"/>
          </p:cNvSpPr>
          <p:nvPr>
            <p:ph type="title"/>
          </p:nvPr>
        </p:nvSpPr>
        <p:spPr/>
        <p:txBody>
          <a:bodyPr/>
          <a:lstStyle/>
          <a:p>
            <a:r>
              <a:rPr lang="en-US" dirty="0"/>
              <a:t>GAT Results</a:t>
            </a:r>
          </a:p>
        </p:txBody>
      </p:sp>
      <p:sp>
        <p:nvSpPr>
          <p:cNvPr id="3" name="Content Placeholder 2">
            <a:extLst>
              <a:ext uri="{FF2B5EF4-FFF2-40B4-BE49-F238E27FC236}">
                <a16:creationId xmlns:a16="http://schemas.microsoft.com/office/drawing/2014/main" id="{EFEA5946-C870-7245-B861-E5BBE789DE7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0B0397C-8DD2-CF4E-AC23-77D05C38A010}"/>
              </a:ext>
            </a:extLst>
          </p:cNvPr>
          <p:cNvPicPr>
            <a:picLocks noChangeAspect="1"/>
          </p:cNvPicPr>
          <p:nvPr/>
        </p:nvPicPr>
        <p:blipFill rotWithShape="1">
          <a:blip r:embed="rId2"/>
          <a:srcRect b="3903"/>
          <a:stretch/>
        </p:blipFill>
        <p:spPr>
          <a:xfrm>
            <a:off x="1928664" y="980728"/>
            <a:ext cx="5688632" cy="5884487"/>
          </a:xfrm>
          <a:prstGeom prst="rect">
            <a:avLst/>
          </a:prstGeom>
        </p:spPr>
      </p:pic>
    </p:spTree>
    <p:extLst>
      <p:ext uri="{BB962C8B-B14F-4D97-AF65-F5344CB8AC3E}">
        <p14:creationId xmlns:p14="http://schemas.microsoft.com/office/powerpoint/2010/main" val="2503827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FEE1B4-EAE4-BE40-A3A1-CD7282E1BE36}"/>
              </a:ext>
            </a:extLst>
          </p:cNvPr>
          <p:cNvPicPr>
            <a:picLocks noChangeAspect="1"/>
          </p:cNvPicPr>
          <p:nvPr/>
        </p:nvPicPr>
        <p:blipFill>
          <a:blip r:embed="rId2"/>
          <a:stretch>
            <a:fillRect/>
          </a:stretch>
        </p:blipFill>
        <p:spPr>
          <a:xfrm>
            <a:off x="272480" y="1145148"/>
            <a:ext cx="8136904" cy="5236180"/>
          </a:xfrm>
          <a:prstGeom prst="rect">
            <a:avLst/>
          </a:prstGeom>
        </p:spPr>
      </p:pic>
      <p:sp>
        <p:nvSpPr>
          <p:cNvPr id="2" name="Title 1">
            <a:extLst>
              <a:ext uri="{FF2B5EF4-FFF2-40B4-BE49-F238E27FC236}">
                <a16:creationId xmlns:a16="http://schemas.microsoft.com/office/drawing/2014/main" id="{4E9B4867-7228-EE48-AB7D-CE068316F65D}"/>
              </a:ext>
            </a:extLst>
          </p:cNvPr>
          <p:cNvSpPr>
            <a:spLocks noGrp="1"/>
          </p:cNvSpPr>
          <p:nvPr>
            <p:ph type="title"/>
          </p:nvPr>
        </p:nvSpPr>
        <p:spPr/>
        <p:txBody>
          <a:bodyPr/>
          <a:lstStyle/>
          <a:p>
            <a:r>
              <a:rPr lang="en-US" dirty="0">
                <a:solidFill>
                  <a:srgbClr val="C00000"/>
                </a:solidFill>
              </a:rPr>
              <a:t>Cognitive Graph</a:t>
            </a:r>
            <a:r>
              <a:rPr lang="en-US" dirty="0"/>
              <a:t>: DL + Dual Process Theory</a:t>
            </a:r>
          </a:p>
        </p:txBody>
      </p:sp>
      <p:sp>
        <p:nvSpPr>
          <p:cNvPr id="5" name="Rectangle 4">
            <a:extLst>
              <a:ext uri="{FF2B5EF4-FFF2-40B4-BE49-F238E27FC236}">
                <a16:creationId xmlns:a16="http://schemas.microsoft.com/office/drawing/2014/main" id="{BB13034C-6177-B045-9E4C-704680245DA2}"/>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M. Ding, C. Zhou, Q. Chen, H. Yang, and J. Tang. Cognitive Graph for Multi-Hop Reading Comprehension at Scale. ACL’19.</a:t>
            </a:r>
          </a:p>
        </p:txBody>
      </p:sp>
      <p:sp>
        <p:nvSpPr>
          <p:cNvPr id="6" name="Rounded Rectangle 5">
            <a:extLst>
              <a:ext uri="{FF2B5EF4-FFF2-40B4-BE49-F238E27FC236}">
                <a16:creationId xmlns:a16="http://schemas.microsoft.com/office/drawing/2014/main" id="{5C3BAED2-CB77-E640-A8AC-68A84CB6B82D}"/>
              </a:ext>
            </a:extLst>
          </p:cNvPr>
          <p:cNvSpPr/>
          <p:nvPr/>
        </p:nvSpPr>
        <p:spPr>
          <a:xfrm>
            <a:off x="416496" y="1196975"/>
            <a:ext cx="7992888" cy="2736081"/>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2B410CE-4714-BF48-B046-9BDD62D3E519}"/>
              </a:ext>
            </a:extLst>
          </p:cNvPr>
          <p:cNvSpPr/>
          <p:nvPr/>
        </p:nvSpPr>
        <p:spPr>
          <a:xfrm>
            <a:off x="416496" y="4148955"/>
            <a:ext cx="7992888" cy="2232373"/>
          </a:xfrm>
          <a:prstGeom prst="round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50B3143-041C-4144-89AD-0980C7FB3E75}"/>
              </a:ext>
            </a:extLst>
          </p:cNvPr>
          <p:cNvSpPr/>
          <p:nvPr/>
        </p:nvSpPr>
        <p:spPr>
          <a:xfrm>
            <a:off x="8501330" y="4797152"/>
            <a:ext cx="1276206" cy="1296144"/>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1: </a:t>
            </a:r>
            <a:r>
              <a:rPr lang="en-US" dirty="0">
                <a:solidFill>
                  <a:schemeClr val="tx1"/>
                </a:solidFill>
              </a:rPr>
              <a:t>implicit knowledge expansion</a:t>
            </a:r>
          </a:p>
        </p:txBody>
      </p:sp>
      <p:sp>
        <p:nvSpPr>
          <p:cNvPr id="9" name="Rectangle 8">
            <a:extLst>
              <a:ext uri="{FF2B5EF4-FFF2-40B4-BE49-F238E27FC236}">
                <a16:creationId xmlns:a16="http://schemas.microsoft.com/office/drawing/2014/main" id="{7C527E02-0CFD-9C49-854B-659DBAD8B97A}"/>
              </a:ext>
            </a:extLst>
          </p:cNvPr>
          <p:cNvSpPr/>
          <p:nvPr/>
        </p:nvSpPr>
        <p:spPr>
          <a:xfrm>
            <a:off x="8501330" y="2040895"/>
            <a:ext cx="1276206" cy="1028065"/>
          </a:xfrm>
          <a:prstGeom prst="rect">
            <a:avLst/>
          </a:prstGeom>
          <a:solidFill>
            <a:srgbClr val="C7EEFE"/>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System 2: </a:t>
            </a:r>
            <a:r>
              <a:rPr lang="en-US" dirty="0">
                <a:solidFill>
                  <a:schemeClr val="tx1"/>
                </a:solidFill>
              </a:rPr>
              <a:t>explicit decision</a:t>
            </a:r>
          </a:p>
        </p:txBody>
      </p:sp>
    </p:spTree>
    <p:extLst>
      <p:ext uri="{BB962C8B-B14F-4D97-AF65-F5344CB8AC3E}">
        <p14:creationId xmlns:p14="http://schemas.microsoft.com/office/powerpoint/2010/main" val="592556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CogQA</a:t>
            </a:r>
            <a:r>
              <a:rPr lang="zh-CN" altLang="en-US" dirty="0"/>
              <a:t> </a:t>
            </a:r>
            <a:r>
              <a:rPr lang="en-US" altLang="zh-CN" dirty="0"/>
              <a:t>Algorithm</a:t>
            </a:r>
            <a:r>
              <a:rPr lang="zh-CN" altLang="en-US" dirty="0"/>
              <a:t> </a:t>
            </a:r>
            <a:r>
              <a:rPr lang="en-US" altLang="zh-CN" dirty="0"/>
              <a:t>and</a:t>
            </a:r>
            <a:r>
              <a:rPr lang="zh-CN" altLang="en-US" dirty="0"/>
              <a:t> </a:t>
            </a:r>
            <a:r>
              <a:rPr lang="en-US" altLang="zh-CN" dirty="0"/>
              <a:t>Training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2111" y="989167"/>
            <a:ext cx="4312857" cy="5710982"/>
          </a:xfrm>
          <a:prstGeom prst="rect">
            <a:avLst/>
          </a:prstGeom>
        </p:spPr>
      </p:pic>
      <p:sp>
        <p:nvSpPr>
          <p:cNvPr id="6" name="Content Placeholder 2"/>
          <p:cNvSpPr txBox="1">
            <a:spLocks/>
          </p:cNvSpPr>
          <p:nvPr/>
        </p:nvSpPr>
        <p:spPr bwMode="auto">
          <a:xfrm>
            <a:off x="4953000" y="980728"/>
            <a:ext cx="4953000" cy="53160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ea typeface="+mn-ea"/>
              </a:defRPr>
            </a:lvl2pPr>
            <a:lvl3pPr marL="857250" indent="-171450" algn="l" rtl="0" eaLnBrk="1" fontAlgn="base" hangingPunct="1">
              <a:spcBef>
                <a:spcPct val="20000"/>
              </a:spcBef>
              <a:spcAft>
                <a:spcPct val="0"/>
              </a:spcAft>
              <a:buChar char="•"/>
              <a:defRPr sz="1800">
                <a:solidFill>
                  <a:schemeClr val="tx1"/>
                </a:solidFill>
                <a:latin typeface="+mn-lt"/>
                <a:ea typeface="+mn-ea"/>
              </a:defRPr>
            </a:lvl3pPr>
            <a:lvl4pPr marL="1200150" indent="-171450" algn="l" rtl="0" eaLnBrk="1" fontAlgn="base" hangingPunct="1">
              <a:spcBef>
                <a:spcPct val="20000"/>
              </a:spcBef>
              <a:spcAft>
                <a:spcPct val="0"/>
              </a:spcAft>
              <a:buChar char="–"/>
              <a:defRPr sz="1500">
                <a:solidFill>
                  <a:schemeClr val="tx1"/>
                </a:solidFill>
                <a:latin typeface="+mn-lt"/>
                <a:ea typeface="+mn-ea"/>
              </a:defRPr>
            </a:lvl4pPr>
            <a:lvl5pPr marL="1543050" indent="-171450" algn="l" rtl="0" eaLnBrk="1" fontAlgn="base" hangingPunct="1">
              <a:spcBef>
                <a:spcPct val="20000"/>
              </a:spcBef>
              <a:spcAft>
                <a:spcPct val="0"/>
              </a:spcAft>
              <a:buChar char="»"/>
              <a:defRPr sz="1500">
                <a:solidFill>
                  <a:schemeClr val="tx1"/>
                </a:solidFill>
                <a:latin typeface="+mn-lt"/>
                <a:ea typeface="+mn-ea"/>
              </a:defRPr>
            </a:lvl5pPr>
            <a:lvl6pPr marL="1885950" indent="-171450" algn="l" rtl="0" eaLnBrk="1" fontAlgn="base" hangingPunct="1">
              <a:spcBef>
                <a:spcPct val="20000"/>
              </a:spcBef>
              <a:spcAft>
                <a:spcPct val="0"/>
              </a:spcAft>
              <a:buChar char="»"/>
              <a:defRPr sz="1500">
                <a:solidFill>
                  <a:schemeClr val="tx1"/>
                </a:solidFill>
                <a:latin typeface="+mn-lt"/>
                <a:ea typeface="+mn-ea"/>
              </a:defRPr>
            </a:lvl6pPr>
            <a:lvl7pPr marL="2228850" indent="-171450" algn="l" rtl="0" eaLnBrk="1" fontAlgn="base" hangingPunct="1">
              <a:spcBef>
                <a:spcPct val="20000"/>
              </a:spcBef>
              <a:spcAft>
                <a:spcPct val="0"/>
              </a:spcAft>
              <a:buChar char="»"/>
              <a:defRPr sz="1500">
                <a:solidFill>
                  <a:schemeClr val="tx1"/>
                </a:solidFill>
                <a:latin typeface="+mn-lt"/>
                <a:ea typeface="+mn-ea"/>
              </a:defRPr>
            </a:lvl7pPr>
            <a:lvl8pPr marL="2571750" indent="-171450" algn="l" rtl="0" eaLnBrk="1" fontAlgn="base" hangingPunct="1">
              <a:spcBef>
                <a:spcPct val="20000"/>
              </a:spcBef>
              <a:spcAft>
                <a:spcPct val="0"/>
              </a:spcAft>
              <a:buChar char="»"/>
              <a:defRPr sz="1500">
                <a:solidFill>
                  <a:schemeClr val="tx1"/>
                </a:solidFill>
                <a:latin typeface="+mn-lt"/>
                <a:ea typeface="+mn-ea"/>
              </a:defRPr>
            </a:lvl8pPr>
            <a:lvl9pPr marL="2914650" indent="-171450" algn="l" rtl="0" eaLnBrk="1" fontAlgn="base" hangingPunct="1">
              <a:spcBef>
                <a:spcPct val="20000"/>
              </a:spcBef>
              <a:spcAft>
                <a:spcPct val="0"/>
              </a:spcAft>
              <a:buChar char="»"/>
              <a:defRPr sz="1500">
                <a:solidFill>
                  <a:schemeClr val="tx1"/>
                </a:solidFill>
                <a:latin typeface="+mn-lt"/>
                <a:ea typeface="+mn-ea"/>
              </a:defRPr>
            </a:lvl9pPr>
          </a:lstStyle>
          <a:p>
            <a:r>
              <a:rPr lang="en-US" altLang="zh-CN" kern="0" dirty="0"/>
              <a:t>Preprocess</a:t>
            </a:r>
          </a:p>
          <a:p>
            <a:pPr lvl="1"/>
            <a:r>
              <a:rPr lang="en-US" altLang="zh-CN" sz="2400" kern="0" dirty="0"/>
              <a:t>Mark</a:t>
            </a:r>
            <a:r>
              <a:rPr lang="zh-CN" altLang="en-US" sz="2400" kern="0" dirty="0"/>
              <a:t> </a:t>
            </a:r>
            <a:r>
              <a:rPr lang="en-US" altLang="zh-CN" sz="2400" kern="0" dirty="0"/>
              <a:t>the</a:t>
            </a:r>
            <a:r>
              <a:rPr lang="zh-CN" altLang="en-US" sz="2400" kern="0" dirty="0"/>
              <a:t> </a:t>
            </a:r>
            <a:r>
              <a:rPr lang="en-US" altLang="zh-CN" sz="2400" kern="0" dirty="0"/>
              <a:t>spans</a:t>
            </a:r>
            <a:r>
              <a:rPr lang="zh-CN" altLang="en-US" sz="2400" kern="0" dirty="0"/>
              <a:t> </a:t>
            </a:r>
            <a:r>
              <a:rPr lang="en-US" altLang="zh-CN" sz="2400" kern="0" dirty="0"/>
              <a:t>of</a:t>
            </a:r>
            <a:r>
              <a:rPr lang="zh-CN" altLang="en-US" sz="2400" kern="0" dirty="0"/>
              <a:t> </a:t>
            </a:r>
            <a:r>
              <a:rPr lang="en-US" altLang="zh-CN" sz="2400" kern="0" dirty="0"/>
              <a:t>next-hop</a:t>
            </a:r>
            <a:r>
              <a:rPr lang="zh-CN" altLang="en-US" sz="2400" kern="0" dirty="0"/>
              <a:t> </a:t>
            </a:r>
            <a:r>
              <a:rPr lang="en-US" altLang="zh-CN" sz="2400" kern="0" dirty="0"/>
              <a:t>entities</a:t>
            </a:r>
            <a:r>
              <a:rPr lang="zh-CN" altLang="en-US" sz="2400" kern="0" dirty="0"/>
              <a:t> </a:t>
            </a:r>
            <a:r>
              <a:rPr lang="en-US" altLang="zh-CN" sz="2400" kern="0" dirty="0"/>
              <a:t>and</a:t>
            </a:r>
            <a:r>
              <a:rPr lang="zh-CN" altLang="en-US" sz="2400" kern="0" dirty="0"/>
              <a:t> </a:t>
            </a:r>
            <a:r>
              <a:rPr lang="en-US" altLang="zh-CN" sz="2400" kern="0" dirty="0"/>
              <a:t>answer</a:t>
            </a:r>
            <a:r>
              <a:rPr lang="zh-CN" altLang="en-US" sz="2400" kern="0" dirty="0"/>
              <a:t> </a:t>
            </a:r>
            <a:r>
              <a:rPr lang="en-US" altLang="zh-CN" sz="2400" kern="0" dirty="0"/>
              <a:t>by</a:t>
            </a:r>
            <a:r>
              <a:rPr lang="zh-CN" altLang="en-US" sz="2400" kern="0" dirty="0"/>
              <a:t> </a:t>
            </a:r>
            <a:r>
              <a:rPr lang="en-US" altLang="zh-CN" sz="2400" kern="0" dirty="0">
                <a:solidFill>
                  <a:srgbClr val="C00000"/>
                </a:solidFill>
              </a:rPr>
              <a:t>fuzzy</a:t>
            </a:r>
            <a:r>
              <a:rPr lang="zh-CN" altLang="en-US" sz="2400" kern="0" dirty="0">
                <a:solidFill>
                  <a:srgbClr val="C00000"/>
                </a:solidFill>
              </a:rPr>
              <a:t> </a:t>
            </a:r>
            <a:r>
              <a:rPr lang="en-US" altLang="zh-CN" sz="2400" kern="0" dirty="0">
                <a:solidFill>
                  <a:srgbClr val="C00000"/>
                </a:solidFill>
              </a:rPr>
              <a:t>matching</a:t>
            </a:r>
          </a:p>
          <a:p>
            <a:pPr lvl="1"/>
            <a:r>
              <a:rPr lang="en-US" altLang="zh-CN" sz="2400" kern="0" dirty="0"/>
              <a:t>Golden</a:t>
            </a:r>
            <a:r>
              <a:rPr lang="zh-CN" altLang="en-US" sz="2400" kern="0" dirty="0"/>
              <a:t> </a:t>
            </a:r>
            <a:r>
              <a:rPr lang="en-US" altLang="zh-CN" sz="2400" kern="0" dirty="0"/>
              <a:t>cognitive</a:t>
            </a:r>
            <a:r>
              <a:rPr lang="zh-CN" altLang="en-US" sz="2400" kern="0" dirty="0"/>
              <a:t> </a:t>
            </a:r>
            <a:r>
              <a:rPr lang="en-US" altLang="zh-CN" sz="2400" kern="0" dirty="0"/>
              <a:t>graph</a:t>
            </a:r>
            <a:r>
              <a:rPr lang="zh-CN" altLang="en-US" sz="2400" kern="0" dirty="0"/>
              <a:t> </a:t>
            </a:r>
            <a:r>
              <a:rPr lang="en-US" altLang="zh-CN" sz="2400" kern="0" dirty="0"/>
              <a:t>and</a:t>
            </a:r>
            <a:r>
              <a:rPr lang="zh-CN" altLang="en-US" sz="2400" kern="0" dirty="0"/>
              <a:t> </a:t>
            </a:r>
            <a:r>
              <a:rPr lang="en-US" altLang="zh-CN" sz="2400" kern="0" dirty="0"/>
              <a:t>negative</a:t>
            </a:r>
            <a:r>
              <a:rPr lang="zh-CN" altLang="en-US" sz="2400" kern="0" dirty="0"/>
              <a:t> </a:t>
            </a:r>
            <a:r>
              <a:rPr lang="en-US" altLang="zh-CN" sz="2400" kern="0" dirty="0"/>
              <a:t>(hop</a:t>
            </a:r>
            <a:r>
              <a:rPr lang="zh-CN" altLang="en-US" sz="2400" kern="0" dirty="0"/>
              <a:t> </a:t>
            </a:r>
            <a:r>
              <a:rPr lang="en-US" altLang="zh-CN" sz="2400" kern="0" dirty="0"/>
              <a:t>and</a:t>
            </a:r>
            <a:r>
              <a:rPr lang="zh-CN" altLang="en-US" sz="2400" kern="0" dirty="0"/>
              <a:t> </a:t>
            </a:r>
            <a:r>
              <a:rPr lang="en-US" altLang="zh-CN" sz="2400" kern="0" dirty="0"/>
              <a:t>span)</a:t>
            </a:r>
            <a:r>
              <a:rPr lang="zh-CN" altLang="en-US" sz="2400" kern="0" dirty="0"/>
              <a:t> </a:t>
            </a:r>
            <a:r>
              <a:rPr lang="en-US" altLang="zh-CN" sz="2400" kern="0" dirty="0"/>
              <a:t>nodes</a:t>
            </a:r>
          </a:p>
          <a:p>
            <a:pPr lvl="1"/>
            <a:endParaRPr lang="en-US" sz="2400" kern="0" dirty="0"/>
          </a:p>
          <a:p>
            <a:r>
              <a:rPr lang="en-US" altLang="zh-CN" kern="0" dirty="0"/>
              <a:t>Train</a:t>
            </a:r>
            <a:r>
              <a:rPr lang="zh-CN" altLang="en-US" kern="0" dirty="0"/>
              <a:t> </a:t>
            </a:r>
            <a:r>
              <a:rPr lang="en-US" altLang="zh-CN" kern="0" dirty="0"/>
              <a:t>Task</a:t>
            </a:r>
            <a:r>
              <a:rPr lang="zh-CN" altLang="en-US" kern="0" dirty="0"/>
              <a:t> </a:t>
            </a:r>
            <a:r>
              <a:rPr lang="en-US" altLang="zh-CN" kern="0" dirty="0"/>
              <a:t>#1</a:t>
            </a:r>
            <a:r>
              <a:rPr lang="zh-CN" altLang="en-US" kern="0" dirty="0"/>
              <a:t> </a:t>
            </a:r>
            <a:r>
              <a:rPr lang="en-US" altLang="zh-CN" kern="0" dirty="0"/>
              <a:t>(System</a:t>
            </a:r>
            <a:r>
              <a:rPr lang="zh-CN" altLang="en-US" kern="0" dirty="0"/>
              <a:t> </a:t>
            </a:r>
            <a:r>
              <a:rPr lang="en-US" altLang="zh-CN" kern="0" dirty="0"/>
              <a:t>1)</a:t>
            </a:r>
            <a:r>
              <a:rPr lang="zh-CN" altLang="en-US" kern="0" dirty="0"/>
              <a:t>：</a:t>
            </a:r>
            <a:endParaRPr lang="en-US" altLang="zh-CN" kern="0" dirty="0"/>
          </a:p>
          <a:p>
            <a:pPr lvl="1"/>
            <a:r>
              <a:rPr lang="en-US" altLang="zh-CN" sz="2400" kern="0" dirty="0"/>
              <a:t>Next-hop</a:t>
            </a:r>
            <a:r>
              <a:rPr lang="zh-CN" altLang="en-US" sz="2400" kern="0" dirty="0"/>
              <a:t> </a:t>
            </a:r>
            <a:r>
              <a:rPr lang="en-US" altLang="zh-CN" sz="2400" kern="0" dirty="0"/>
              <a:t>spans</a:t>
            </a:r>
            <a:r>
              <a:rPr lang="zh-CN" altLang="en-US" sz="2400" kern="0" dirty="0"/>
              <a:t> </a:t>
            </a:r>
            <a:r>
              <a:rPr lang="en-US" altLang="zh-CN" sz="2400" kern="0" dirty="0"/>
              <a:t>and</a:t>
            </a:r>
            <a:r>
              <a:rPr lang="zh-CN" altLang="en-US" sz="2400" kern="0" dirty="0"/>
              <a:t> </a:t>
            </a:r>
            <a:r>
              <a:rPr lang="en-US" altLang="zh-CN" sz="2400" kern="0" dirty="0"/>
              <a:t>answer</a:t>
            </a:r>
            <a:r>
              <a:rPr lang="zh-CN" altLang="en-US" sz="2400" kern="0" dirty="0"/>
              <a:t> </a:t>
            </a:r>
            <a:r>
              <a:rPr lang="en-US" altLang="zh-CN" sz="2400" kern="0" dirty="0"/>
              <a:t>spans</a:t>
            </a:r>
            <a:r>
              <a:rPr lang="zh-CN" altLang="en-US" sz="2400" kern="0" dirty="0"/>
              <a:t> </a:t>
            </a:r>
            <a:r>
              <a:rPr lang="en-US" altLang="zh-CN" sz="2400" kern="0" dirty="0">
                <a:solidFill>
                  <a:srgbClr val="C00000"/>
                </a:solidFill>
              </a:rPr>
              <a:t>extraction</a:t>
            </a:r>
          </a:p>
          <a:p>
            <a:pPr lvl="1"/>
            <a:endParaRPr lang="en-US" sz="2400" kern="0" dirty="0"/>
          </a:p>
          <a:p>
            <a:r>
              <a:rPr lang="en-US" altLang="zh-CN" kern="0" dirty="0"/>
              <a:t>Train</a:t>
            </a:r>
            <a:r>
              <a:rPr lang="zh-CN" altLang="en-US" kern="0" dirty="0"/>
              <a:t> </a:t>
            </a:r>
            <a:r>
              <a:rPr lang="en-US" altLang="zh-CN" kern="0" dirty="0"/>
              <a:t>Task</a:t>
            </a:r>
            <a:r>
              <a:rPr lang="zh-CN" altLang="en-US" kern="0" dirty="0"/>
              <a:t> </a:t>
            </a:r>
            <a:r>
              <a:rPr lang="en-US" altLang="zh-CN" kern="0" dirty="0"/>
              <a:t>#2</a:t>
            </a:r>
            <a:r>
              <a:rPr lang="zh-CN" altLang="en-US" kern="0" dirty="0"/>
              <a:t> </a:t>
            </a:r>
            <a:r>
              <a:rPr lang="en-US" altLang="zh-CN" kern="0" dirty="0"/>
              <a:t>(System</a:t>
            </a:r>
            <a:r>
              <a:rPr lang="zh-CN" altLang="en-US" kern="0" dirty="0"/>
              <a:t> </a:t>
            </a:r>
            <a:r>
              <a:rPr lang="en-US" altLang="zh-CN" kern="0" dirty="0"/>
              <a:t>1</a:t>
            </a:r>
            <a:r>
              <a:rPr lang="zh-CN" altLang="en-US" kern="0" dirty="0"/>
              <a:t> </a:t>
            </a:r>
            <a:r>
              <a:rPr lang="en-US" altLang="zh-CN" kern="0" dirty="0"/>
              <a:t>&amp;</a:t>
            </a:r>
            <a:r>
              <a:rPr lang="zh-CN" altLang="en-US" kern="0" dirty="0"/>
              <a:t> </a:t>
            </a:r>
            <a:r>
              <a:rPr lang="en-US" altLang="zh-CN" kern="0" dirty="0"/>
              <a:t>2)</a:t>
            </a:r>
            <a:r>
              <a:rPr lang="zh-CN" altLang="en-US" kern="0" dirty="0"/>
              <a:t>：</a:t>
            </a:r>
            <a:endParaRPr lang="en-US" altLang="zh-CN" kern="0" dirty="0"/>
          </a:p>
          <a:p>
            <a:pPr lvl="1"/>
            <a:r>
              <a:rPr lang="en-US" altLang="zh-CN" sz="2400" kern="0" dirty="0">
                <a:solidFill>
                  <a:srgbClr val="C00000"/>
                </a:solidFill>
              </a:rPr>
              <a:t>Prediction</a:t>
            </a:r>
            <a:r>
              <a:rPr lang="en-US" altLang="zh-CN" sz="2400" kern="0" dirty="0"/>
              <a:t> with GNN</a:t>
            </a:r>
            <a:endParaRPr lang="en-US" sz="2400" kern="0" dirty="0"/>
          </a:p>
        </p:txBody>
      </p:sp>
    </p:spTree>
    <p:extLst>
      <p:ext uri="{BB962C8B-B14F-4D97-AF65-F5344CB8AC3E}">
        <p14:creationId xmlns:p14="http://schemas.microsoft.com/office/powerpoint/2010/main" val="2892221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Performance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992" y="2132856"/>
            <a:ext cx="9627544" cy="3799670"/>
          </a:xfrm>
        </p:spPr>
      </p:pic>
      <p:sp>
        <p:nvSpPr>
          <p:cNvPr id="10" name="TextBox 9"/>
          <p:cNvSpPr txBox="1"/>
          <p:nvPr/>
        </p:nvSpPr>
        <p:spPr>
          <a:xfrm>
            <a:off x="704528" y="1076543"/>
            <a:ext cx="8568952" cy="1200329"/>
          </a:xfrm>
          <a:prstGeom prst="rect">
            <a:avLst/>
          </a:prstGeom>
          <a:noFill/>
        </p:spPr>
        <p:txBody>
          <a:bodyPr wrap="square" rtlCol="0">
            <a:spAutoFit/>
          </a:bodyPr>
          <a:lstStyle/>
          <a:p>
            <a:pPr marL="285750" indent="-285750">
              <a:buFont typeface="Arial" charset="0"/>
              <a:buChar char="•"/>
            </a:pPr>
            <a:r>
              <a:rPr lang="en-US" altLang="zh-CN" sz="2400" dirty="0" err="1"/>
              <a:t>HotpotQA</a:t>
            </a:r>
            <a:r>
              <a:rPr lang="zh-CN" altLang="en-US" sz="2400" dirty="0"/>
              <a:t> </a:t>
            </a:r>
            <a:r>
              <a:rPr lang="en-US" altLang="zh-CN" sz="2400" dirty="0"/>
              <a:t>is</a:t>
            </a:r>
            <a:r>
              <a:rPr lang="zh-CN" altLang="en-US" sz="2400" dirty="0"/>
              <a:t> </a:t>
            </a:r>
            <a:r>
              <a:rPr lang="en-US" altLang="zh-CN" sz="2400" dirty="0"/>
              <a:t>a</a:t>
            </a:r>
            <a:r>
              <a:rPr lang="zh-CN" altLang="en-US" sz="2400" dirty="0"/>
              <a:t> </a:t>
            </a:r>
            <a:r>
              <a:rPr lang="en-US" altLang="zh-CN" sz="2400" dirty="0"/>
              <a:t>dataset</a:t>
            </a:r>
            <a:r>
              <a:rPr lang="zh-CN" altLang="en-US" sz="2400" dirty="0"/>
              <a:t> </a:t>
            </a:r>
            <a:r>
              <a:rPr lang="en-US" altLang="zh-CN" sz="2400" dirty="0"/>
              <a:t>with</a:t>
            </a:r>
            <a:r>
              <a:rPr lang="zh-CN" altLang="en-US" sz="2400" dirty="0"/>
              <a:t> </a:t>
            </a:r>
            <a:r>
              <a:rPr lang="en-US" altLang="zh-CN" sz="2400" dirty="0"/>
              <a:t>leaderboard</a:t>
            </a:r>
            <a:r>
              <a:rPr lang="zh-CN" altLang="en-US" sz="2400" dirty="0"/>
              <a:t> </a:t>
            </a:r>
            <a:r>
              <a:rPr lang="en-US" altLang="zh-CN" sz="2400" dirty="0"/>
              <a:t>similar</a:t>
            </a:r>
            <a:r>
              <a:rPr lang="zh-CN" altLang="en-US" sz="2400" dirty="0"/>
              <a:t> </a:t>
            </a:r>
            <a:r>
              <a:rPr lang="en-US" altLang="zh-CN" sz="2400" dirty="0"/>
              <a:t>to</a:t>
            </a:r>
            <a:r>
              <a:rPr lang="zh-CN" altLang="en-US" sz="2400" dirty="0"/>
              <a:t> </a:t>
            </a:r>
            <a:r>
              <a:rPr lang="en-US" altLang="zh-CN" sz="2400" dirty="0" err="1"/>
              <a:t>SQuAD</a:t>
            </a:r>
            <a:endParaRPr lang="en-US" altLang="zh-CN" sz="2400" dirty="0"/>
          </a:p>
          <a:p>
            <a:pPr marL="285750" indent="-285750">
              <a:buFont typeface="Arial" charset="0"/>
              <a:buChar char="•"/>
            </a:pPr>
            <a:r>
              <a:rPr lang="en-US" altLang="zh-CN" sz="2400" dirty="0" err="1"/>
              <a:t>CogQA</a:t>
            </a:r>
            <a:r>
              <a:rPr lang="zh-CN" altLang="en-US" sz="2400" dirty="0"/>
              <a:t> </a:t>
            </a:r>
            <a:r>
              <a:rPr lang="en-US" altLang="zh-CN" sz="2400" dirty="0">
                <a:solidFill>
                  <a:srgbClr val="C00000"/>
                </a:solidFill>
              </a:rPr>
              <a:t>ranked</a:t>
            </a:r>
            <a:r>
              <a:rPr lang="zh-CN" altLang="en-US" sz="2400" dirty="0">
                <a:solidFill>
                  <a:srgbClr val="C00000"/>
                </a:solidFill>
              </a:rPr>
              <a:t> </a:t>
            </a:r>
            <a:r>
              <a:rPr lang="en-US" altLang="zh-CN" sz="2400" dirty="0">
                <a:solidFill>
                  <a:srgbClr val="C00000"/>
                </a:solidFill>
              </a:rPr>
              <a:t>1</a:t>
            </a:r>
            <a:r>
              <a:rPr lang="en-US" altLang="zh-CN" sz="2400" baseline="30000" dirty="0">
                <a:solidFill>
                  <a:srgbClr val="C00000"/>
                </a:solidFill>
              </a:rPr>
              <a:t>st</a:t>
            </a:r>
            <a:r>
              <a:rPr lang="zh-CN" altLang="en-US" sz="2400" dirty="0">
                <a:solidFill>
                  <a:srgbClr val="C00000"/>
                </a:solidFill>
              </a:rPr>
              <a:t> </a:t>
            </a:r>
            <a:r>
              <a:rPr lang="en-US" altLang="zh-CN" sz="2400" dirty="0"/>
              <a:t>from</a:t>
            </a:r>
            <a:r>
              <a:rPr lang="zh-CN" altLang="en-US" sz="2400" dirty="0"/>
              <a:t> </a:t>
            </a:r>
            <a:r>
              <a:rPr lang="en-US" altLang="zh-CN" sz="2400" dirty="0"/>
              <a:t>21,</a:t>
            </a:r>
            <a:r>
              <a:rPr lang="zh-CN" altLang="en-US" sz="2400" dirty="0"/>
              <a:t> </a:t>
            </a:r>
            <a:r>
              <a:rPr lang="en-US" altLang="zh-CN" sz="2400" dirty="0"/>
              <a:t>Feb</a:t>
            </a:r>
            <a:r>
              <a:rPr lang="zh-CN" altLang="en-US" sz="2400" dirty="0"/>
              <a:t> </a:t>
            </a:r>
            <a:r>
              <a:rPr lang="en-US" altLang="zh-CN" sz="2400" dirty="0"/>
              <a:t>to</a:t>
            </a:r>
            <a:r>
              <a:rPr lang="zh-CN" altLang="en-US" sz="2400" dirty="0"/>
              <a:t> </a:t>
            </a:r>
            <a:r>
              <a:rPr lang="en-US" altLang="zh-CN" sz="2400" dirty="0"/>
              <a:t>15,</a:t>
            </a:r>
            <a:r>
              <a:rPr lang="zh-CN" altLang="en-US" sz="2400" dirty="0"/>
              <a:t> </a:t>
            </a:r>
            <a:r>
              <a:rPr lang="en-US" altLang="zh-CN" sz="2400" dirty="0"/>
              <a:t>May</a:t>
            </a:r>
            <a:r>
              <a:rPr lang="zh-CN" altLang="en-US" sz="2400" dirty="0"/>
              <a:t> </a:t>
            </a:r>
            <a:r>
              <a:rPr lang="en-US" altLang="zh-CN" sz="2400" dirty="0"/>
              <a:t>(</a:t>
            </a:r>
            <a:r>
              <a:rPr lang="en-US" altLang="zh-CN" sz="2400" dirty="0">
                <a:solidFill>
                  <a:srgbClr val="C00000"/>
                </a:solidFill>
              </a:rPr>
              <a:t>nearly</a:t>
            </a:r>
            <a:r>
              <a:rPr lang="zh-CN" altLang="en-US" sz="2400" dirty="0">
                <a:solidFill>
                  <a:srgbClr val="C00000"/>
                </a:solidFill>
              </a:rPr>
              <a:t> </a:t>
            </a:r>
            <a:r>
              <a:rPr lang="en-US" altLang="zh-CN" sz="2400" dirty="0">
                <a:solidFill>
                  <a:srgbClr val="C00000"/>
                </a:solidFill>
              </a:rPr>
              <a:t>3</a:t>
            </a:r>
            <a:r>
              <a:rPr lang="zh-CN" altLang="en-US" sz="2400" dirty="0">
                <a:solidFill>
                  <a:srgbClr val="C00000"/>
                </a:solidFill>
              </a:rPr>
              <a:t> </a:t>
            </a:r>
            <a:r>
              <a:rPr lang="en-US" altLang="zh-CN" sz="2400" dirty="0">
                <a:solidFill>
                  <a:srgbClr val="C00000"/>
                </a:solidFill>
              </a:rPr>
              <a:t>month</a:t>
            </a:r>
            <a:r>
              <a:rPr lang="en-US" altLang="zh-CN" sz="2400" dirty="0"/>
              <a:t>)	</a:t>
            </a:r>
            <a:endParaRPr lang="en-US" sz="2400" dirty="0"/>
          </a:p>
        </p:txBody>
      </p:sp>
      <p:sp>
        <p:nvSpPr>
          <p:cNvPr id="5" name="Rectangle 4">
            <a:extLst>
              <a:ext uri="{FF2B5EF4-FFF2-40B4-BE49-F238E27FC236}">
                <a16:creationId xmlns:a16="http://schemas.microsoft.com/office/drawing/2014/main" id="{8FAFD4C8-956A-9A44-B1BB-5D68B2D6419B}"/>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4"/>
              </a:rPr>
              <a:t>https://github.com/THUDM/CogQA</a:t>
            </a:r>
            <a:r>
              <a:rPr lang="en-US" dirty="0">
                <a:solidFill>
                  <a:srgbClr val="C00000"/>
                </a:solidFill>
              </a:rPr>
              <a:t> </a:t>
            </a:r>
          </a:p>
        </p:txBody>
      </p:sp>
    </p:spTree>
    <p:extLst>
      <p:ext uri="{BB962C8B-B14F-4D97-AF65-F5344CB8AC3E}">
        <p14:creationId xmlns:p14="http://schemas.microsoft.com/office/powerpoint/2010/main" val="32463903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Reasoning Power</a:t>
            </a:r>
            <a:endParaRPr kumimoji="1" lang="zh-CN" alt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098" y="1916832"/>
            <a:ext cx="7662302" cy="4471769"/>
          </a:xfrm>
          <a:prstGeom prst="rect">
            <a:avLst/>
          </a:prstGeom>
        </p:spPr>
      </p:pic>
      <p:sp>
        <p:nvSpPr>
          <p:cNvPr id="4" name="TextBox 3"/>
          <p:cNvSpPr txBox="1"/>
          <p:nvPr/>
        </p:nvSpPr>
        <p:spPr>
          <a:xfrm>
            <a:off x="1" y="1124744"/>
            <a:ext cx="9906000" cy="523220"/>
          </a:xfrm>
          <a:prstGeom prst="rect">
            <a:avLst/>
          </a:prstGeom>
          <a:noFill/>
        </p:spPr>
        <p:txBody>
          <a:bodyPr wrap="square" rtlCol="0">
            <a:spAutoFit/>
          </a:bodyPr>
          <a:lstStyle/>
          <a:p>
            <a:pPr algn="ctr"/>
            <a:r>
              <a:rPr lang="en-US" altLang="zh-CN" sz="2800" dirty="0" err="1"/>
              <a:t>CogQA</a:t>
            </a:r>
            <a:r>
              <a:rPr lang="zh-CN" altLang="en-US" sz="2800" dirty="0"/>
              <a:t> </a:t>
            </a:r>
            <a:r>
              <a:rPr lang="en-US" altLang="zh-CN" sz="2800" dirty="0"/>
              <a:t>Performs</a:t>
            </a:r>
            <a:r>
              <a:rPr lang="zh-CN" altLang="en-US" sz="2800" dirty="0"/>
              <a:t> </a:t>
            </a:r>
            <a:r>
              <a:rPr lang="en-US" altLang="zh-CN" sz="2800" dirty="0"/>
              <a:t>much</a:t>
            </a:r>
            <a:r>
              <a:rPr lang="zh-CN" altLang="en-US" sz="2800" dirty="0"/>
              <a:t> </a:t>
            </a:r>
            <a:r>
              <a:rPr lang="en-US" altLang="zh-CN" sz="2800" dirty="0">
                <a:solidFill>
                  <a:srgbClr val="C00000"/>
                </a:solidFill>
              </a:rPr>
              <a:t>better</a:t>
            </a:r>
            <a:r>
              <a:rPr lang="zh-CN" altLang="en-US" sz="2800" dirty="0">
                <a:solidFill>
                  <a:srgbClr val="FF0000"/>
                </a:solidFill>
              </a:rPr>
              <a:t> </a:t>
            </a:r>
            <a:r>
              <a:rPr lang="en-US" altLang="zh-CN" sz="2800" dirty="0"/>
              <a:t>on</a:t>
            </a:r>
            <a:r>
              <a:rPr lang="zh-CN" altLang="en-US" sz="2800" dirty="0"/>
              <a:t> </a:t>
            </a:r>
            <a:r>
              <a:rPr lang="en-US" altLang="zh-CN" sz="2800" dirty="0"/>
              <a:t>question</a:t>
            </a:r>
            <a:r>
              <a:rPr lang="zh-CN" altLang="en-US" sz="2800" dirty="0"/>
              <a:t> </a:t>
            </a:r>
            <a:r>
              <a:rPr lang="en-US" altLang="zh-CN" sz="2800" dirty="0"/>
              <a:t>with</a:t>
            </a:r>
            <a:r>
              <a:rPr lang="zh-CN" altLang="en-US" sz="2800" dirty="0"/>
              <a:t> </a:t>
            </a:r>
            <a:r>
              <a:rPr lang="en-US" altLang="zh-CN" sz="2800" dirty="0">
                <a:solidFill>
                  <a:srgbClr val="C00000"/>
                </a:solidFill>
              </a:rPr>
              <a:t>more</a:t>
            </a:r>
            <a:r>
              <a:rPr lang="zh-CN" altLang="en-US" sz="2800" dirty="0">
                <a:solidFill>
                  <a:srgbClr val="C00000"/>
                </a:solidFill>
              </a:rPr>
              <a:t> </a:t>
            </a:r>
            <a:r>
              <a:rPr lang="en-US" altLang="zh-CN" sz="2800" dirty="0">
                <a:solidFill>
                  <a:srgbClr val="C00000"/>
                </a:solidFill>
              </a:rPr>
              <a:t>hops</a:t>
            </a:r>
            <a:r>
              <a:rPr lang="zh-CN" altLang="en-US" sz="2800" dirty="0"/>
              <a:t>！</a:t>
            </a:r>
            <a:endParaRPr lang="en-US" sz="2800" dirty="0"/>
          </a:p>
        </p:txBody>
      </p:sp>
    </p:spTree>
    <p:extLst>
      <p:ext uri="{BB962C8B-B14F-4D97-AF65-F5344CB8AC3E}">
        <p14:creationId xmlns:p14="http://schemas.microsoft.com/office/powerpoint/2010/main" val="2553639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965" r="67242"/>
          <a:stretch/>
        </p:blipFill>
        <p:spPr>
          <a:xfrm>
            <a:off x="416496" y="1011907"/>
            <a:ext cx="5256584" cy="5759912"/>
          </a:xfrm>
          <a:prstGeom prst="rect">
            <a:avLst/>
          </a:prstGeom>
        </p:spPr>
      </p:pic>
      <p:sp>
        <p:nvSpPr>
          <p:cNvPr id="3" name="TextBox 2"/>
          <p:cNvSpPr txBox="1"/>
          <p:nvPr/>
        </p:nvSpPr>
        <p:spPr>
          <a:xfrm>
            <a:off x="5889104" y="1148810"/>
            <a:ext cx="4016896" cy="4524315"/>
          </a:xfrm>
          <a:prstGeom prst="rect">
            <a:avLst/>
          </a:prstGeom>
          <a:noFill/>
        </p:spPr>
        <p:txBody>
          <a:bodyPr wrap="square" rtlCol="0">
            <a:spAutoFit/>
          </a:bodyPr>
          <a:lstStyle/>
          <a:p>
            <a:pPr marL="285750" indent="-285750">
              <a:buFont typeface="Arial" charset="0"/>
              <a:buChar char="•"/>
            </a:pPr>
            <a:r>
              <a:rPr lang="zh-CN" altLang="en-US" sz="2400" dirty="0"/>
              <a:t> </a:t>
            </a:r>
            <a:r>
              <a:rPr lang="en-US" altLang="zh-CN" sz="2400" dirty="0">
                <a:solidFill>
                  <a:srgbClr val="C00000"/>
                </a:solidFill>
              </a:rPr>
              <a:t>Tree-shape</a:t>
            </a:r>
            <a:r>
              <a:rPr lang="zh-CN" altLang="en-US" sz="2400" dirty="0"/>
              <a:t> </a:t>
            </a:r>
            <a:r>
              <a:rPr lang="en-US" altLang="zh-CN" sz="2400" dirty="0"/>
              <a:t>Cognitive</a:t>
            </a:r>
            <a:r>
              <a:rPr lang="zh-CN" altLang="en-US" sz="2400" dirty="0"/>
              <a:t> </a:t>
            </a:r>
            <a:r>
              <a:rPr lang="en-US" altLang="zh-CN" sz="2400" dirty="0"/>
              <a:t>Graph</a:t>
            </a:r>
          </a:p>
          <a:p>
            <a:pPr marL="285750" indent="-285750">
              <a:buFont typeface="Arial" charset="0"/>
              <a:buChar char="•"/>
            </a:pPr>
            <a:endParaRPr lang="en-US" altLang="zh-CN" sz="2400" dirty="0"/>
          </a:p>
          <a:p>
            <a:pPr marL="285750" indent="-285750">
              <a:buFont typeface="Arial" charset="0"/>
              <a:buChar char="•"/>
            </a:pPr>
            <a:r>
              <a:rPr lang="en-US" altLang="zh-CN" sz="2400" dirty="0"/>
              <a:t>Users</a:t>
            </a:r>
            <a:r>
              <a:rPr lang="zh-CN" altLang="en-US" sz="2400" dirty="0"/>
              <a:t> </a:t>
            </a:r>
            <a:r>
              <a:rPr lang="en-US" altLang="zh-CN" sz="2400" dirty="0"/>
              <a:t>can</a:t>
            </a:r>
            <a:r>
              <a:rPr lang="zh-CN" altLang="en-US" sz="2400" dirty="0"/>
              <a:t> </a:t>
            </a:r>
            <a:r>
              <a:rPr lang="en-US" altLang="zh-CN" sz="2400" dirty="0"/>
              <a:t>verify</a:t>
            </a:r>
            <a:r>
              <a:rPr lang="zh-CN" altLang="en-US" sz="2400" dirty="0"/>
              <a:t> </a:t>
            </a:r>
            <a:r>
              <a:rPr lang="en-US" altLang="zh-CN" sz="2400" dirty="0"/>
              <a:t>the</a:t>
            </a:r>
            <a:r>
              <a:rPr lang="zh-CN" altLang="en-US" sz="2400" dirty="0"/>
              <a:t> </a:t>
            </a:r>
            <a:r>
              <a:rPr lang="en-US" altLang="zh-CN" sz="2400" dirty="0"/>
              <a:t>answer</a:t>
            </a:r>
            <a:r>
              <a:rPr lang="zh-CN" altLang="en-US" sz="2400" dirty="0"/>
              <a:t> </a:t>
            </a:r>
            <a:r>
              <a:rPr lang="en-US" altLang="zh-CN" sz="2400" dirty="0"/>
              <a:t>by</a:t>
            </a:r>
            <a:r>
              <a:rPr lang="zh-CN" altLang="en-US" sz="2400" dirty="0"/>
              <a:t> </a:t>
            </a:r>
            <a:r>
              <a:rPr lang="en-US" altLang="zh-CN" sz="2400" dirty="0">
                <a:solidFill>
                  <a:srgbClr val="C00000"/>
                </a:solidFill>
              </a:rPr>
              <a:t>comparing</a:t>
            </a:r>
            <a:r>
              <a:rPr lang="zh-CN" altLang="en-US" sz="2400" dirty="0">
                <a:solidFill>
                  <a:srgbClr val="FF0000"/>
                </a:solidFill>
              </a:rPr>
              <a:t> </a:t>
            </a:r>
            <a:r>
              <a:rPr lang="en-US" altLang="zh-CN" sz="2400" dirty="0"/>
              <a:t>it</a:t>
            </a:r>
            <a:r>
              <a:rPr lang="zh-CN" altLang="en-US" sz="2400" dirty="0"/>
              <a:t> </a:t>
            </a:r>
            <a:r>
              <a:rPr lang="en-US" altLang="zh-CN" sz="2400" dirty="0"/>
              <a:t>with</a:t>
            </a:r>
            <a:r>
              <a:rPr lang="zh-CN" altLang="en-US" sz="2400" dirty="0"/>
              <a:t> </a:t>
            </a:r>
            <a:r>
              <a:rPr lang="en-US" altLang="zh-CN" sz="2400" dirty="0"/>
              <a:t>another</a:t>
            </a:r>
            <a:r>
              <a:rPr lang="zh-CN" altLang="en-US" sz="2400" dirty="0"/>
              <a:t> </a:t>
            </a:r>
            <a:r>
              <a:rPr lang="en-US" altLang="zh-CN" sz="2400" dirty="0"/>
              <a:t>possible</a:t>
            </a:r>
            <a:r>
              <a:rPr lang="zh-CN" altLang="en-US" sz="2400" dirty="0"/>
              <a:t> </a:t>
            </a:r>
            <a:r>
              <a:rPr lang="en-US" altLang="zh-CN" sz="2400" dirty="0"/>
              <a:t>reasoning</a:t>
            </a:r>
            <a:r>
              <a:rPr lang="zh-CN" altLang="en-US" sz="2400" dirty="0"/>
              <a:t> </a:t>
            </a:r>
            <a:r>
              <a:rPr lang="en-US" altLang="zh-CN" sz="2400" dirty="0"/>
              <a:t>chain.</a:t>
            </a:r>
          </a:p>
          <a:p>
            <a:pPr marL="285750" indent="-285750">
              <a:buFont typeface="Arial" charset="0"/>
              <a:buChar char="•"/>
            </a:pPr>
            <a:endParaRPr lang="en-US" altLang="zh-CN" sz="2400" dirty="0"/>
          </a:p>
          <a:p>
            <a:pPr marL="285750" indent="-285750">
              <a:buFont typeface="Arial" charset="0"/>
              <a:buChar char="•"/>
            </a:pPr>
            <a:r>
              <a:rPr lang="en-US" altLang="zh-CN" sz="2400" dirty="0"/>
              <a:t>“</a:t>
            </a:r>
            <a:r>
              <a:rPr lang="en-US" altLang="zh-CN" sz="2400" i="1" dirty="0"/>
              <a:t>Upper</a:t>
            </a:r>
            <a:r>
              <a:rPr lang="zh-CN" altLang="en-US" sz="2400" i="1" dirty="0"/>
              <a:t> </a:t>
            </a:r>
            <a:r>
              <a:rPr lang="en-US" altLang="zh-CN" sz="2400" i="1" dirty="0"/>
              <a:t>House</a:t>
            </a:r>
            <a:r>
              <a:rPr lang="en-US" altLang="zh-CN" sz="2400" dirty="0"/>
              <a:t>”</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question</a:t>
            </a:r>
            <a:r>
              <a:rPr lang="zh-CN" altLang="en-US" sz="2400" dirty="0"/>
              <a:t> </a:t>
            </a:r>
            <a:r>
              <a:rPr lang="en-US" altLang="zh-CN" sz="2400" dirty="0"/>
              <a:t>is</a:t>
            </a:r>
            <a:r>
              <a:rPr lang="zh-CN" altLang="en-US" sz="2400" dirty="0"/>
              <a:t> </a:t>
            </a:r>
            <a:r>
              <a:rPr lang="en-US" altLang="zh-CN" sz="2400" dirty="0"/>
              <a:t>similar</a:t>
            </a:r>
            <a:r>
              <a:rPr lang="zh-CN" altLang="en-US" sz="2400" dirty="0"/>
              <a:t> </a:t>
            </a:r>
            <a:r>
              <a:rPr lang="en-US" altLang="zh-CN" sz="2400" dirty="0"/>
              <a:t>to</a:t>
            </a:r>
            <a:r>
              <a:rPr lang="zh-CN" altLang="en-US" sz="2400" dirty="0"/>
              <a:t> </a:t>
            </a:r>
            <a:r>
              <a:rPr lang="en-US" altLang="zh-CN" sz="2400" dirty="0"/>
              <a:t>“</a:t>
            </a:r>
            <a:r>
              <a:rPr lang="en-US" altLang="zh-CN" sz="2400" i="1" dirty="0"/>
              <a:t>Senate</a:t>
            </a:r>
            <a:r>
              <a:rPr lang="en-US" altLang="zh-CN" sz="2400" dirty="0"/>
              <a:t>”</a:t>
            </a:r>
            <a:r>
              <a:rPr lang="zh-CN" altLang="en-US" sz="2400" dirty="0"/>
              <a:t> </a:t>
            </a:r>
            <a:r>
              <a:rPr lang="en-US" altLang="zh-CN" sz="2400" dirty="0"/>
              <a:t>not</a:t>
            </a:r>
            <a:r>
              <a:rPr lang="zh-CN" altLang="en-US" sz="2400" dirty="0"/>
              <a:t> </a:t>
            </a:r>
            <a:r>
              <a:rPr lang="en-US" altLang="zh-CN" sz="2400" dirty="0"/>
              <a:t>“</a:t>
            </a:r>
            <a:r>
              <a:rPr lang="en-US" altLang="zh-CN" sz="2400" i="1" dirty="0"/>
              <a:t>House</a:t>
            </a:r>
            <a:r>
              <a:rPr lang="zh-CN" altLang="en-US" sz="2400" i="1" dirty="0"/>
              <a:t> </a:t>
            </a:r>
            <a:r>
              <a:rPr lang="en-US" altLang="zh-CN" sz="2400" i="1" dirty="0"/>
              <a:t>of</a:t>
            </a:r>
            <a:r>
              <a:rPr lang="zh-CN" altLang="en-US" sz="2400" i="1" dirty="0"/>
              <a:t> </a:t>
            </a:r>
            <a:r>
              <a:rPr lang="en-US" altLang="zh-CN" sz="2400" i="1" dirty="0"/>
              <a:t>Representative</a:t>
            </a:r>
            <a:r>
              <a:rPr lang="en-US" altLang="zh-CN" sz="2400" dirty="0"/>
              <a:t>”</a:t>
            </a:r>
          </a:p>
        </p:txBody>
      </p:sp>
    </p:spTree>
    <p:extLst>
      <p:ext uri="{BB962C8B-B14F-4D97-AF65-F5344CB8AC3E}">
        <p14:creationId xmlns:p14="http://schemas.microsoft.com/office/powerpoint/2010/main" val="2315338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33308" t="27" r="33835" b="-1"/>
          <a:stretch/>
        </p:blipFill>
        <p:spPr>
          <a:xfrm>
            <a:off x="344488" y="1123949"/>
            <a:ext cx="5184576" cy="5717635"/>
          </a:xfrm>
          <a:prstGeom prst="rect">
            <a:avLst/>
          </a:prstGeom>
        </p:spPr>
      </p:pic>
      <p:sp>
        <p:nvSpPr>
          <p:cNvPr id="5" name="TextBox 4"/>
          <p:cNvSpPr txBox="1"/>
          <p:nvPr/>
        </p:nvSpPr>
        <p:spPr>
          <a:xfrm>
            <a:off x="5996111" y="1785619"/>
            <a:ext cx="3781425" cy="3046988"/>
          </a:xfrm>
          <a:prstGeom prst="rect">
            <a:avLst/>
          </a:prstGeom>
          <a:noFill/>
        </p:spPr>
        <p:txBody>
          <a:bodyPr wrap="square" rtlCol="0">
            <a:spAutoFit/>
          </a:bodyPr>
          <a:lstStyle/>
          <a:p>
            <a:pPr marL="285750" indent="-285750">
              <a:buFont typeface="Arial" charset="0"/>
              <a:buChar char="•"/>
            </a:pPr>
            <a:r>
              <a:rPr lang="en-US" altLang="zh-CN" sz="2400" dirty="0">
                <a:solidFill>
                  <a:srgbClr val="C00000"/>
                </a:solidFill>
              </a:rPr>
              <a:t>DAG-shape</a:t>
            </a:r>
            <a:r>
              <a:rPr lang="zh-CN" altLang="en-US" sz="2400" dirty="0"/>
              <a:t> </a:t>
            </a:r>
            <a:r>
              <a:rPr lang="en-US" altLang="zh-CN" sz="2400" dirty="0"/>
              <a:t>Cognitive</a:t>
            </a:r>
            <a:r>
              <a:rPr lang="zh-CN" altLang="en-US" sz="2400" dirty="0"/>
              <a:t> </a:t>
            </a:r>
            <a:r>
              <a:rPr lang="en-US" altLang="zh-CN" sz="2400" dirty="0"/>
              <a:t>Graph</a:t>
            </a:r>
          </a:p>
          <a:p>
            <a:pPr marL="285750" indent="-285750">
              <a:buFont typeface="Arial" charset="0"/>
              <a:buChar char="•"/>
            </a:pPr>
            <a:endParaRPr lang="en-US" sz="2400" dirty="0"/>
          </a:p>
          <a:p>
            <a:pPr marL="285750" indent="-285750">
              <a:buFont typeface="Arial" charset="0"/>
              <a:buChar char="•"/>
            </a:pPr>
            <a:r>
              <a:rPr lang="en-US" altLang="zh-CN" sz="2400" dirty="0"/>
              <a:t>Multiple</a:t>
            </a:r>
            <a:r>
              <a:rPr lang="zh-CN" altLang="en-US" sz="2400" dirty="0"/>
              <a:t> </a:t>
            </a:r>
            <a:r>
              <a:rPr lang="en-US" altLang="zh-CN" sz="2400" dirty="0"/>
              <a:t>supporting</a:t>
            </a:r>
            <a:r>
              <a:rPr lang="zh-CN" altLang="en-US" sz="2400" dirty="0"/>
              <a:t> </a:t>
            </a:r>
            <a:r>
              <a:rPr lang="en-US" altLang="zh-CN" sz="2400" dirty="0"/>
              <a:t>facts</a:t>
            </a:r>
            <a:r>
              <a:rPr lang="zh-CN" altLang="en-US" sz="2400" dirty="0"/>
              <a:t> </a:t>
            </a:r>
            <a:r>
              <a:rPr lang="en-US" altLang="zh-CN" sz="2400" dirty="0"/>
              <a:t>provides</a:t>
            </a:r>
            <a:r>
              <a:rPr lang="zh-CN" altLang="en-US" sz="2400" dirty="0"/>
              <a:t> </a:t>
            </a:r>
            <a:r>
              <a:rPr lang="en-US" altLang="zh-CN" sz="2400" dirty="0"/>
              <a:t>richer</a:t>
            </a:r>
            <a:r>
              <a:rPr lang="zh-CN" altLang="en-US" sz="2400" dirty="0"/>
              <a:t> </a:t>
            </a:r>
            <a:r>
              <a:rPr lang="en-US" altLang="zh-CN" sz="2400" dirty="0"/>
              <a:t>information,</a:t>
            </a:r>
            <a:r>
              <a:rPr lang="zh-CN" altLang="en-US" sz="2400" dirty="0"/>
              <a:t> </a:t>
            </a:r>
            <a:r>
              <a:rPr lang="en-US" altLang="zh-CN" sz="2400" dirty="0"/>
              <a:t>increasing</a:t>
            </a:r>
            <a:r>
              <a:rPr lang="zh-CN" altLang="en-US" sz="2400" dirty="0"/>
              <a:t> </a:t>
            </a:r>
            <a:r>
              <a:rPr lang="en-US" altLang="zh-CN" sz="2400" dirty="0"/>
              <a:t>the</a:t>
            </a:r>
            <a:r>
              <a:rPr lang="zh-CN" altLang="en-US" sz="2400" dirty="0"/>
              <a:t> </a:t>
            </a:r>
            <a:r>
              <a:rPr lang="en-US" altLang="zh-CN" sz="2400" dirty="0">
                <a:solidFill>
                  <a:srgbClr val="C00000"/>
                </a:solidFill>
              </a:rPr>
              <a:t>credibility</a:t>
            </a:r>
            <a:r>
              <a:rPr lang="zh-CN" altLang="en-US" sz="2400" dirty="0"/>
              <a:t> </a:t>
            </a:r>
            <a:r>
              <a:rPr lang="en-US" altLang="zh-CN" sz="2400" dirty="0"/>
              <a:t>of</a:t>
            </a:r>
            <a:r>
              <a:rPr lang="zh-CN" altLang="en-US" sz="2400" dirty="0"/>
              <a:t> </a:t>
            </a:r>
            <a:r>
              <a:rPr lang="en-US" altLang="zh-CN" sz="2400" dirty="0"/>
              <a:t>the</a:t>
            </a:r>
            <a:r>
              <a:rPr lang="zh-CN" altLang="en-US" sz="2400" dirty="0"/>
              <a:t> </a:t>
            </a:r>
            <a:r>
              <a:rPr lang="en-US" altLang="zh-CN" sz="2400" dirty="0"/>
              <a:t>answer.</a:t>
            </a:r>
          </a:p>
        </p:txBody>
      </p:sp>
    </p:spTree>
    <p:extLst>
      <p:ext uri="{BB962C8B-B14F-4D97-AF65-F5344CB8AC3E}">
        <p14:creationId xmlns:p14="http://schemas.microsoft.com/office/powerpoint/2010/main" val="25658329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Case</a:t>
            </a:r>
            <a:r>
              <a:rPr lang="zh-CN" altLang="en-US" dirty="0"/>
              <a:t> </a:t>
            </a:r>
            <a:r>
              <a:rPr lang="en-US" altLang="zh-CN" dirty="0"/>
              <a:t>Study</a:t>
            </a:r>
            <a:endParaRPr lang="en-US" dirty="0"/>
          </a:p>
        </p:txBody>
      </p:sp>
      <p:pic>
        <p:nvPicPr>
          <p:cNvPr id="4" name="Content Placeholder 3"/>
          <p:cNvPicPr>
            <a:picLocks noChangeAspect="1"/>
          </p:cNvPicPr>
          <p:nvPr/>
        </p:nvPicPr>
        <p:blipFill rotWithShape="1">
          <a:blip r:embed="rId2">
            <a:extLst>
              <a:ext uri="{28A0092B-C50C-407E-A947-70E740481C1C}">
                <a14:useLocalDpi xmlns:a14="http://schemas.microsoft.com/office/drawing/2010/main" val="0"/>
              </a:ext>
            </a:extLst>
          </a:blip>
          <a:srcRect l="67806"/>
          <a:stretch/>
        </p:blipFill>
        <p:spPr bwMode="auto">
          <a:xfrm>
            <a:off x="344488" y="1047561"/>
            <a:ext cx="5185509" cy="5837823"/>
          </a:xfrm>
          <a:prstGeom prst="rect">
            <a:avLst/>
          </a:prstGeom>
          <a:noFill/>
          <a:ln w="9525">
            <a:noFill/>
            <a:miter lim="800000"/>
            <a:headEnd/>
            <a:tailEnd/>
          </a:ln>
        </p:spPr>
      </p:pic>
      <p:sp>
        <p:nvSpPr>
          <p:cNvPr id="6" name="TextBox 5"/>
          <p:cNvSpPr txBox="1"/>
          <p:nvPr/>
        </p:nvSpPr>
        <p:spPr>
          <a:xfrm>
            <a:off x="5914313" y="1534083"/>
            <a:ext cx="3991687" cy="4524315"/>
          </a:xfrm>
          <a:prstGeom prst="rect">
            <a:avLst/>
          </a:prstGeom>
          <a:noFill/>
        </p:spPr>
        <p:txBody>
          <a:bodyPr wrap="square" rtlCol="0">
            <a:spAutoFit/>
          </a:bodyPr>
          <a:lstStyle/>
          <a:p>
            <a:pPr marL="285750" indent="-285750">
              <a:buFont typeface="Arial" charset="0"/>
              <a:buChar char="•"/>
            </a:pPr>
            <a:r>
              <a:rPr lang="en-US" altLang="zh-CN" sz="2400" dirty="0" err="1"/>
              <a:t>CogQA</a:t>
            </a:r>
            <a:r>
              <a:rPr lang="zh-CN" altLang="en-US" sz="2400" dirty="0"/>
              <a:t> </a:t>
            </a:r>
            <a:r>
              <a:rPr lang="en-US" altLang="zh-CN" sz="2400" dirty="0"/>
              <a:t>gives</a:t>
            </a:r>
            <a:r>
              <a:rPr lang="zh-CN" altLang="en-US" sz="2400" dirty="0"/>
              <a:t> </a:t>
            </a:r>
            <a:r>
              <a:rPr lang="en-US" altLang="zh-CN" sz="2400" dirty="0"/>
              <a:t>the</a:t>
            </a:r>
            <a:r>
              <a:rPr lang="zh-CN" altLang="en-US" sz="2400" dirty="0"/>
              <a:t> </a:t>
            </a:r>
            <a:r>
              <a:rPr lang="en-US" sz="2400" dirty="0"/>
              <a:t>answer</a:t>
            </a:r>
            <a:r>
              <a:rPr lang="zh-CN" altLang="en-US" sz="2400" dirty="0"/>
              <a:t> </a:t>
            </a:r>
            <a:r>
              <a:rPr lang="en-US" sz="2400" dirty="0"/>
              <a:t>“</a:t>
            </a:r>
            <a:r>
              <a:rPr lang="en-US" sz="2400" dirty="0" err="1"/>
              <a:t>Marijus</a:t>
            </a:r>
            <a:r>
              <a:rPr lang="en-US" sz="2400" dirty="0"/>
              <a:t> </a:t>
            </a:r>
            <a:r>
              <a:rPr lang="en-US" sz="2400" dirty="0" err="1"/>
              <a:t>Adomaitis</a:t>
            </a:r>
            <a:r>
              <a:rPr lang="en-US" sz="2400" dirty="0"/>
              <a:t>” while the ground truth is “Ten Walls”. </a:t>
            </a:r>
          </a:p>
          <a:p>
            <a:pPr marL="285750" indent="-285750">
              <a:buFont typeface="Arial" charset="0"/>
              <a:buChar char="•"/>
            </a:pPr>
            <a:endParaRPr lang="en-US" sz="2400" dirty="0"/>
          </a:p>
          <a:p>
            <a:pPr marL="285750" indent="-285750">
              <a:buFont typeface="Arial" charset="0"/>
              <a:buChar char="•"/>
            </a:pPr>
            <a:r>
              <a:rPr lang="en-US" altLang="zh-CN" sz="2400" dirty="0"/>
              <a:t>By</a:t>
            </a:r>
            <a:r>
              <a:rPr lang="zh-CN" altLang="en-US" sz="2400" dirty="0"/>
              <a:t> </a:t>
            </a:r>
            <a:r>
              <a:rPr lang="en-US" altLang="zh-CN" sz="2400" dirty="0"/>
              <a:t>examining, </a:t>
            </a:r>
            <a:r>
              <a:rPr lang="en-US" sz="2400" dirty="0"/>
              <a:t>Ten Walls</a:t>
            </a:r>
            <a:r>
              <a:rPr lang="zh-CN" altLang="en-US" sz="2400" dirty="0"/>
              <a:t> </a:t>
            </a:r>
            <a:r>
              <a:rPr lang="en-US" altLang="zh-CN" sz="2400" dirty="0"/>
              <a:t>is</a:t>
            </a:r>
            <a:r>
              <a:rPr lang="zh-CN" altLang="en-US" sz="2400" dirty="0"/>
              <a:t> </a:t>
            </a:r>
            <a:r>
              <a:rPr lang="en-US" altLang="zh-CN" sz="2400" dirty="0"/>
              <a:t>just</a:t>
            </a:r>
            <a:r>
              <a:rPr lang="zh-CN" altLang="en-US" sz="2400" dirty="0"/>
              <a:t> </a:t>
            </a:r>
            <a:r>
              <a:rPr lang="en-US" altLang="zh-CN" sz="2400" dirty="0"/>
              <a:t>the</a:t>
            </a:r>
            <a:r>
              <a:rPr lang="zh-CN" altLang="en-US" sz="2400" dirty="0"/>
              <a:t> </a:t>
            </a:r>
            <a:r>
              <a:rPr lang="en-US" altLang="zh-CN" sz="2400" dirty="0">
                <a:solidFill>
                  <a:srgbClr val="C00000"/>
                </a:solidFill>
              </a:rPr>
              <a:t>stage</a:t>
            </a:r>
            <a:r>
              <a:rPr lang="zh-CN" altLang="en-US" sz="2400" dirty="0">
                <a:solidFill>
                  <a:srgbClr val="C00000"/>
                </a:solidFill>
              </a:rPr>
              <a:t> </a:t>
            </a:r>
            <a:r>
              <a:rPr lang="en-US" altLang="zh-CN" sz="2400" dirty="0">
                <a:solidFill>
                  <a:srgbClr val="C00000"/>
                </a:solidFill>
              </a:rPr>
              <a:t>name</a:t>
            </a:r>
            <a:r>
              <a:rPr lang="zh-CN" altLang="en-US" sz="2400" dirty="0"/>
              <a:t> </a:t>
            </a:r>
            <a:r>
              <a:rPr lang="en-US" altLang="zh-CN" sz="2400" dirty="0"/>
              <a:t>of</a:t>
            </a:r>
            <a:r>
              <a:rPr lang="zh-CN" altLang="en-US" sz="2400" dirty="0"/>
              <a:t> </a:t>
            </a:r>
            <a:r>
              <a:rPr lang="en-US" sz="2400" dirty="0" err="1"/>
              <a:t>Marijus</a:t>
            </a:r>
            <a:r>
              <a:rPr lang="en-US" sz="2400" dirty="0"/>
              <a:t> </a:t>
            </a:r>
            <a:r>
              <a:rPr lang="en-US" sz="2400" dirty="0" err="1"/>
              <a:t>Adomaitis</a:t>
            </a:r>
            <a:r>
              <a:rPr lang="en-US" altLang="zh-CN" sz="2400" dirty="0"/>
              <a:t>!</a:t>
            </a:r>
            <a:endParaRPr lang="en-US" sz="2400" dirty="0"/>
          </a:p>
          <a:p>
            <a:pPr marL="285750" indent="-285750">
              <a:buFont typeface="Arial" charset="0"/>
              <a:buChar char="•"/>
            </a:pPr>
            <a:endParaRPr lang="en-US" sz="2400" dirty="0"/>
          </a:p>
          <a:p>
            <a:pPr marL="285750" indent="-285750">
              <a:buFont typeface="Arial" charset="0"/>
              <a:buChar char="•"/>
            </a:pPr>
            <a:r>
              <a:rPr lang="en-US" altLang="zh-CN" sz="2400" dirty="0"/>
              <a:t>Without</a:t>
            </a:r>
            <a:r>
              <a:rPr lang="zh-CN" altLang="en-US" sz="2400" dirty="0"/>
              <a:t> </a:t>
            </a:r>
            <a:r>
              <a:rPr lang="en-US" altLang="zh-CN" sz="2400" dirty="0"/>
              <a:t>cognitive</a:t>
            </a:r>
            <a:r>
              <a:rPr lang="zh-CN" altLang="en-US" sz="2400" dirty="0"/>
              <a:t> </a:t>
            </a:r>
            <a:r>
              <a:rPr lang="en-US" altLang="zh-CN" sz="2400" dirty="0"/>
              <a:t>graphs,</a:t>
            </a:r>
            <a:r>
              <a:rPr lang="zh-CN" altLang="en-US" sz="2400" dirty="0"/>
              <a:t> </a:t>
            </a:r>
            <a:r>
              <a:rPr lang="en-US" altLang="zh-CN" sz="2400" dirty="0"/>
              <a:t>black-box</a:t>
            </a:r>
            <a:r>
              <a:rPr lang="zh-CN" altLang="en-US" sz="2400" dirty="0"/>
              <a:t> </a:t>
            </a:r>
            <a:r>
              <a:rPr lang="en-US" altLang="zh-CN" sz="2400" dirty="0"/>
              <a:t>models</a:t>
            </a:r>
            <a:r>
              <a:rPr lang="zh-CN" altLang="en-US" sz="2400" dirty="0"/>
              <a:t> </a:t>
            </a:r>
            <a:r>
              <a:rPr lang="en-US" altLang="zh-CN" sz="2400" dirty="0"/>
              <a:t>cannot</a:t>
            </a:r>
            <a:r>
              <a:rPr lang="zh-CN" altLang="en-US" sz="2400" dirty="0"/>
              <a:t> </a:t>
            </a:r>
            <a:r>
              <a:rPr lang="en-US" altLang="zh-CN" sz="2400" dirty="0"/>
              <a:t>achieve</a:t>
            </a:r>
            <a:r>
              <a:rPr lang="zh-CN" altLang="en-US" sz="2400" dirty="0"/>
              <a:t> </a:t>
            </a:r>
            <a:r>
              <a:rPr lang="en-US" altLang="zh-CN" sz="2400" dirty="0"/>
              <a:t>it.</a:t>
            </a:r>
            <a:r>
              <a:rPr lang="zh-CN" altLang="en-US" sz="2400" dirty="0"/>
              <a:t>  </a:t>
            </a:r>
            <a:endParaRPr lang="en-US" sz="2400" dirty="0"/>
          </a:p>
        </p:txBody>
      </p:sp>
    </p:spTree>
    <p:extLst>
      <p:ext uri="{BB962C8B-B14F-4D97-AF65-F5344CB8AC3E}">
        <p14:creationId xmlns:p14="http://schemas.microsoft.com/office/powerpoint/2010/main" val="3966542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Summary</a:t>
            </a:r>
            <a:endParaRPr lang="en-US" dirty="0"/>
          </a:p>
        </p:txBody>
      </p:sp>
      <p:pic>
        <p:nvPicPr>
          <p:cNvPr id="4" name="Content Placeholder 3">
            <a:extLst>
              <a:ext uri="{FF2B5EF4-FFF2-40B4-BE49-F238E27FC236}">
                <a16:creationId xmlns:a16="http://schemas.microsoft.com/office/drawing/2014/main" id="{E0635F06-EF8B-3642-B81D-F67D8EE6F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5863" y="3127914"/>
            <a:ext cx="4003677" cy="2776108"/>
          </a:xfrm>
          <a:prstGeom prst="rect">
            <a:avLst/>
          </a:prstGeom>
        </p:spPr>
      </p:pic>
      <p:pic>
        <p:nvPicPr>
          <p:cNvPr id="5" name="Content Placeholder 3">
            <a:extLst>
              <a:ext uri="{FF2B5EF4-FFF2-40B4-BE49-F238E27FC236}">
                <a16:creationId xmlns:a16="http://schemas.microsoft.com/office/drawing/2014/main" id="{6D47F167-87A6-3740-910C-AA6276A1DD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777" y="3061240"/>
            <a:ext cx="4803150" cy="3147519"/>
          </a:xfrm>
          <a:prstGeom prst="rect">
            <a:avLst/>
          </a:prstGeom>
        </p:spPr>
      </p:pic>
      <p:sp>
        <p:nvSpPr>
          <p:cNvPr id="6" name="TextBox 5"/>
          <p:cNvSpPr txBox="1"/>
          <p:nvPr/>
        </p:nvSpPr>
        <p:spPr>
          <a:xfrm>
            <a:off x="1733179" y="2591926"/>
            <a:ext cx="1800493" cy="369332"/>
          </a:xfrm>
          <a:prstGeom prst="rect">
            <a:avLst/>
          </a:prstGeom>
          <a:noFill/>
        </p:spPr>
        <p:txBody>
          <a:bodyPr wrap="none" rtlCol="0">
            <a:spAutoFit/>
          </a:bodyPr>
          <a:lstStyle/>
          <a:p>
            <a:r>
              <a:rPr lang="en-US" altLang="zh-CN" dirty="0"/>
              <a:t>Cognitive</a:t>
            </a:r>
            <a:r>
              <a:rPr lang="zh-CN" altLang="en-US" dirty="0"/>
              <a:t> </a:t>
            </a:r>
            <a:r>
              <a:rPr lang="en-US" altLang="zh-CN" dirty="0"/>
              <a:t>graph</a:t>
            </a:r>
            <a:endParaRPr lang="en-US" dirty="0"/>
          </a:p>
        </p:txBody>
      </p:sp>
      <p:sp>
        <p:nvSpPr>
          <p:cNvPr id="7" name="TextBox 6"/>
          <p:cNvSpPr txBox="1"/>
          <p:nvPr/>
        </p:nvSpPr>
        <p:spPr>
          <a:xfrm>
            <a:off x="6001875" y="2559151"/>
            <a:ext cx="2069926" cy="369332"/>
          </a:xfrm>
          <a:prstGeom prst="rect">
            <a:avLst/>
          </a:prstGeom>
          <a:noFill/>
        </p:spPr>
        <p:txBody>
          <a:bodyPr wrap="none" rtlCol="0">
            <a:spAutoFit/>
          </a:bodyPr>
          <a:lstStyle/>
          <a:p>
            <a:r>
              <a:rPr lang="en-US" altLang="zh-CN" err="1"/>
              <a:t>CogQA</a:t>
            </a:r>
            <a:r>
              <a:rPr lang="zh-CN" altLang="en-US" dirty="0"/>
              <a:t> </a:t>
            </a:r>
            <a:r>
              <a:rPr lang="en-US" altLang="zh-CN" dirty="0"/>
              <a:t>framework</a:t>
            </a:r>
            <a:endParaRPr lang="en-US" dirty="0"/>
          </a:p>
        </p:txBody>
      </p:sp>
      <p:sp>
        <p:nvSpPr>
          <p:cNvPr id="8" name="TextBox 7"/>
          <p:cNvSpPr txBox="1"/>
          <p:nvPr/>
        </p:nvSpPr>
        <p:spPr>
          <a:xfrm>
            <a:off x="1195026" y="1043462"/>
            <a:ext cx="6609502" cy="1200329"/>
          </a:xfrm>
          <a:prstGeom prst="rect">
            <a:avLst/>
          </a:prstGeom>
          <a:noFill/>
        </p:spPr>
        <p:txBody>
          <a:bodyPr wrap="none" rtlCol="0">
            <a:spAutoFit/>
          </a:bodyPr>
          <a:lstStyle/>
          <a:p>
            <a:pPr marL="285750" indent="-285750">
              <a:buFont typeface="Arial" charset="0"/>
              <a:buChar char="•"/>
            </a:pPr>
            <a:r>
              <a:rPr lang="en-US" altLang="zh-CN" sz="2400" dirty="0"/>
              <a:t>Iterative</a:t>
            </a:r>
            <a:r>
              <a:rPr lang="zh-CN" altLang="en-US" sz="2400" dirty="0"/>
              <a:t> </a:t>
            </a:r>
            <a:r>
              <a:rPr lang="en-US" altLang="zh-CN" sz="2400" dirty="0"/>
              <a:t>Framework</a:t>
            </a:r>
            <a:r>
              <a:rPr lang="zh-CN" altLang="en-US" sz="2400" dirty="0"/>
              <a:t> </a:t>
            </a:r>
            <a:r>
              <a:rPr lang="en-US" altLang="zh-CN" sz="2400" dirty="0"/>
              <a:t>--&gt;</a:t>
            </a:r>
            <a:r>
              <a:rPr lang="zh-CN" altLang="en-US" sz="2400" dirty="0"/>
              <a:t> </a:t>
            </a:r>
            <a:r>
              <a:rPr lang="en-US" altLang="zh-CN" sz="2400" dirty="0"/>
              <a:t>Myopic</a:t>
            </a:r>
            <a:r>
              <a:rPr lang="zh-CN" altLang="en-US" sz="2400" dirty="0"/>
              <a:t> </a:t>
            </a:r>
            <a:r>
              <a:rPr lang="en-US" altLang="zh-CN" sz="2400" dirty="0"/>
              <a:t>Retrieval</a:t>
            </a:r>
          </a:p>
          <a:p>
            <a:pPr marL="285750" indent="-285750">
              <a:buFont typeface="Arial" charset="0"/>
              <a:buChar char="•"/>
            </a:pPr>
            <a:r>
              <a:rPr lang="en-US" altLang="zh-CN" sz="2400" dirty="0"/>
              <a:t>Cognitive</a:t>
            </a:r>
            <a:r>
              <a:rPr lang="zh-CN" altLang="en-US" sz="2400" dirty="0"/>
              <a:t> </a:t>
            </a:r>
            <a:r>
              <a:rPr lang="en-US" altLang="zh-CN" sz="2400" dirty="0"/>
              <a:t>Graph</a:t>
            </a:r>
            <a:r>
              <a:rPr lang="zh-CN" altLang="en-US" sz="2400" dirty="0"/>
              <a:t>       </a:t>
            </a:r>
            <a:r>
              <a:rPr lang="en-US" altLang="zh-CN" sz="2400" dirty="0"/>
              <a:t>--&gt;</a:t>
            </a:r>
            <a:r>
              <a:rPr lang="zh-CN" altLang="en-US" sz="2400" dirty="0"/>
              <a:t> </a:t>
            </a:r>
            <a:r>
              <a:rPr lang="en-US" altLang="zh-CN" sz="2400" dirty="0" err="1"/>
              <a:t>Explainability</a:t>
            </a:r>
            <a:endParaRPr lang="en-US" altLang="zh-CN" sz="2400" dirty="0"/>
          </a:p>
          <a:p>
            <a:pPr marL="285750" indent="-285750">
              <a:buFont typeface="Arial" charset="0"/>
              <a:buChar char="•"/>
            </a:pPr>
            <a:r>
              <a:rPr lang="en-US" altLang="zh-CN" sz="2400" dirty="0"/>
              <a:t>Dual</a:t>
            </a:r>
            <a:r>
              <a:rPr lang="zh-CN" altLang="en-US" sz="2400" dirty="0"/>
              <a:t> </a:t>
            </a:r>
            <a:r>
              <a:rPr lang="en-US" altLang="zh-CN" sz="2400" dirty="0"/>
              <a:t>process</a:t>
            </a:r>
            <a:r>
              <a:rPr lang="zh-CN" altLang="en-US" sz="2400" dirty="0"/>
              <a:t> </a:t>
            </a:r>
            <a:r>
              <a:rPr lang="en-US" altLang="zh-CN" sz="2400" dirty="0"/>
              <a:t>theory</a:t>
            </a:r>
            <a:r>
              <a:rPr lang="zh-CN" altLang="en-US" sz="2400" dirty="0"/>
              <a:t> </a:t>
            </a:r>
            <a:r>
              <a:rPr lang="en-US" altLang="zh-CN" sz="2400" dirty="0"/>
              <a:t>--&gt;</a:t>
            </a:r>
            <a:r>
              <a:rPr lang="zh-CN" altLang="en-US" sz="2400" dirty="0"/>
              <a:t> </a:t>
            </a:r>
            <a:r>
              <a:rPr lang="en-US" altLang="zh-CN" sz="2400" dirty="0"/>
              <a:t>System</a:t>
            </a:r>
            <a:r>
              <a:rPr lang="zh-CN" altLang="en-US" sz="2400" dirty="0"/>
              <a:t> </a:t>
            </a:r>
            <a:r>
              <a:rPr lang="en-US" altLang="zh-CN" sz="2400" dirty="0"/>
              <a:t>2</a:t>
            </a:r>
            <a:r>
              <a:rPr lang="zh-CN" altLang="en-US" sz="2400" dirty="0"/>
              <a:t> </a:t>
            </a:r>
            <a:r>
              <a:rPr lang="en-US" altLang="zh-CN" sz="2400" dirty="0"/>
              <a:t>Reasoning</a:t>
            </a:r>
          </a:p>
        </p:txBody>
      </p:sp>
    </p:spTree>
    <p:extLst>
      <p:ext uri="{BB962C8B-B14F-4D97-AF65-F5344CB8AC3E}">
        <p14:creationId xmlns:p14="http://schemas.microsoft.com/office/powerpoint/2010/main" val="117762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77EC5-F0A6-D447-9D00-400CA95352B7}"/>
              </a:ext>
            </a:extLst>
          </p:cNvPr>
          <p:cNvSpPr>
            <a:spLocks noGrp="1"/>
          </p:cNvSpPr>
          <p:nvPr>
            <p:ph type="title"/>
          </p:nvPr>
        </p:nvSpPr>
        <p:spPr/>
        <p:txBody>
          <a:bodyPr/>
          <a:lstStyle/>
          <a:p>
            <a:r>
              <a:rPr lang="en-US" dirty="0"/>
              <a:t>More Applications: KG completion</a:t>
            </a:r>
          </a:p>
        </p:txBody>
      </p:sp>
      <p:sp>
        <p:nvSpPr>
          <p:cNvPr id="3" name="Content Placeholder 2">
            <a:extLst>
              <a:ext uri="{FF2B5EF4-FFF2-40B4-BE49-F238E27FC236}">
                <a16:creationId xmlns:a16="http://schemas.microsoft.com/office/drawing/2014/main" id="{D3699DD2-5BFF-C847-AD15-3B3F4AF9ABE2}"/>
              </a:ext>
            </a:extLst>
          </p:cNvPr>
          <p:cNvSpPr>
            <a:spLocks noGrp="1"/>
          </p:cNvSpPr>
          <p:nvPr>
            <p:ph idx="1"/>
          </p:nvPr>
        </p:nvSpPr>
        <p:spPr>
          <a:xfrm>
            <a:off x="350838" y="1196975"/>
            <a:ext cx="9555162" cy="4929188"/>
          </a:xfrm>
        </p:spPr>
        <p:txBody>
          <a:bodyPr/>
          <a:lstStyle/>
          <a:p>
            <a:r>
              <a:rPr lang="en-US" dirty="0"/>
              <a:t>Completing knowledge graph with cognitive graph</a:t>
            </a:r>
          </a:p>
        </p:txBody>
      </p:sp>
      <p:pic>
        <p:nvPicPr>
          <p:cNvPr id="4" name="Picture 3">
            <a:extLst>
              <a:ext uri="{FF2B5EF4-FFF2-40B4-BE49-F238E27FC236}">
                <a16:creationId xmlns:a16="http://schemas.microsoft.com/office/drawing/2014/main" id="{0A478B87-7E7A-794B-BCC0-9D171A3403CE}"/>
              </a:ext>
            </a:extLst>
          </p:cNvPr>
          <p:cNvPicPr>
            <a:picLocks noChangeAspect="1"/>
          </p:cNvPicPr>
          <p:nvPr/>
        </p:nvPicPr>
        <p:blipFill>
          <a:blip r:embed="rId2"/>
          <a:stretch>
            <a:fillRect/>
          </a:stretch>
        </p:blipFill>
        <p:spPr>
          <a:xfrm>
            <a:off x="280226" y="2204864"/>
            <a:ext cx="3535738" cy="3744633"/>
          </a:xfrm>
          <a:prstGeom prst="rect">
            <a:avLst/>
          </a:prstGeom>
        </p:spPr>
      </p:pic>
      <p:pic>
        <p:nvPicPr>
          <p:cNvPr id="5" name="Picture 4">
            <a:extLst>
              <a:ext uri="{FF2B5EF4-FFF2-40B4-BE49-F238E27FC236}">
                <a16:creationId xmlns:a16="http://schemas.microsoft.com/office/drawing/2014/main" id="{9CB898E1-8039-9C44-8FEC-A995184BAC0A}"/>
              </a:ext>
            </a:extLst>
          </p:cNvPr>
          <p:cNvPicPr>
            <a:picLocks noChangeAspect="1"/>
          </p:cNvPicPr>
          <p:nvPr/>
        </p:nvPicPr>
        <p:blipFill>
          <a:blip r:embed="rId3"/>
          <a:stretch>
            <a:fillRect/>
          </a:stretch>
        </p:blipFill>
        <p:spPr>
          <a:xfrm>
            <a:off x="1929354" y="3140968"/>
            <a:ext cx="7848182" cy="3384376"/>
          </a:xfrm>
          <a:prstGeom prst="rect">
            <a:avLst/>
          </a:prstGeom>
        </p:spPr>
      </p:pic>
    </p:spTree>
    <p:extLst>
      <p:ext uri="{BB962C8B-B14F-4D97-AF65-F5344CB8AC3E}">
        <p14:creationId xmlns:p14="http://schemas.microsoft.com/office/powerpoint/2010/main" val="268078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76032" y="2373921"/>
            <a:ext cx="7077367" cy="1194395"/>
          </a:xfrm>
        </p:spPr>
        <p:txBody>
          <a:bodyPr/>
          <a:lstStyle/>
          <a:p>
            <a:r>
              <a:rPr lang="en-US" altLang="zh-CN" sz="2925" dirty="0">
                <a:solidFill>
                  <a:srgbClr val="C00000"/>
                </a:solidFill>
                <a:latin typeface="Arial" charset="0"/>
                <a:ea typeface="Arial" charset="0"/>
                <a:cs typeface="Arial" charset="0"/>
              </a:rPr>
              <a:t>Cognitive</a:t>
            </a:r>
            <a:r>
              <a:rPr lang="zh-CN" altLang="en-US" sz="2925" dirty="0">
                <a:solidFill>
                  <a:srgbClr val="C00000"/>
                </a:solidFill>
                <a:latin typeface="Arial" charset="0"/>
                <a:ea typeface="Arial" charset="0"/>
                <a:cs typeface="Arial" charset="0"/>
              </a:rPr>
              <a:t> </a:t>
            </a:r>
            <a:r>
              <a:rPr lang="en-US" altLang="zh-CN" sz="2925" dirty="0">
                <a:solidFill>
                  <a:srgbClr val="C00000"/>
                </a:solidFill>
                <a:latin typeface="Arial" charset="0"/>
                <a:ea typeface="Arial" charset="0"/>
                <a:cs typeface="Arial" charset="0"/>
              </a:rPr>
              <a:t>Graph</a:t>
            </a:r>
            <a:br>
              <a:rPr lang="en-US" altLang="zh-CN" sz="2925" dirty="0">
                <a:solidFill>
                  <a:srgbClr val="C00000"/>
                </a:solidFill>
                <a:latin typeface="Arial" charset="0"/>
                <a:ea typeface="Arial" charset="0"/>
                <a:cs typeface="Arial" charset="0"/>
              </a:rPr>
            </a:br>
            <a:r>
              <a:rPr lang="en-US" altLang="zh-CN" sz="2400" dirty="0">
                <a:solidFill>
                  <a:schemeClr val="tx1"/>
                </a:solidFill>
                <a:latin typeface="Arial" charset="0"/>
                <a:ea typeface="Arial" charset="0"/>
                <a:cs typeface="Arial" charset="0"/>
              </a:rPr>
              <a:t>—Trillion-scale common-sense knowledge graph</a:t>
            </a:r>
            <a:endParaRPr lang="zh-CN" altLang="en-US" sz="2000" dirty="0">
              <a:solidFill>
                <a:schemeClr val="tx1"/>
              </a:solidFill>
              <a:latin typeface="Helvetica Neue" charset="0"/>
              <a:ea typeface="Helvetica Neue" charset="0"/>
              <a:cs typeface="Helvetica Neue" charset="0"/>
            </a:endParaRPr>
          </a:p>
        </p:txBody>
      </p:sp>
      <p:pic>
        <p:nvPicPr>
          <p:cNvPr id="9" name="图片 2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1650" y="2668417"/>
            <a:ext cx="760585" cy="785844"/>
          </a:xfrm>
          <a:prstGeom prst="rect">
            <a:avLst/>
          </a:prstGeom>
        </p:spPr>
      </p:pic>
      <p:sp>
        <p:nvSpPr>
          <p:cNvPr id="10" name="文本框 27"/>
          <p:cNvSpPr txBox="1"/>
          <p:nvPr/>
        </p:nvSpPr>
        <p:spPr>
          <a:xfrm>
            <a:off x="8337376" y="3591723"/>
            <a:ext cx="1536402" cy="617670"/>
          </a:xfrm>
          <a:prstGeom prst="rect">
            <a:avLst/>
          </a:prstGeom>
          <a:noFill/>
        </p:spPr>
        <p:txBody>
          <a:bodyPr wrap="square" rtlCol="0">
            <a:spAutoFit/>
          </a:bodyPr>
          <a:lstStyle/>
          <a:p>
            <a:pPr algn="ctr"/>
            <a:r>
              <a:rPr kumimoji="1" lang="en-US" altLang="zh-CN" sz="1138" dirty="0">
                <a:latin typeface="+mn-lt"/>
              </a:rPr>
              <a:t>Tim</a:t>
            </a:r>
            <a:r>
              <a:rPr kumimoji="1" lang="zh-CN" altLang="en-US" sz="1138" dirty="0">
                <a:latin typeface="+mn-lt"/>
              </a:rPr>
              <a:t> </a:t>
            </a:r>
            <a:r>
              <a:rPr kumimoji="1" lang="en-US" altLang="zh-CN" sz="1138" dirty="0">
                <a:latin typeface="+mn-lt"/>
              </a:rPr>
              <a:t>Berners</a:t>
            </a:r>
            <a:r>
              <a:rPr kumimoji="1" lang="zh-CN" altLang="en-US" sz="1138" dirty="0">
                <a:latin typeface="+mn-lt"/>
              </a:rPr>
              <a:t> </a:t>
            </a:r>
            <a:r>
              <a:rPr kumimoji="1" lang="en-US" altLang="zh-CN" sz="1138" dirty="0">
                <a:latin typeface="+mn-lt"/>
              </a:rPr>
              <a:t>Lee</a:t>
            </a:r>
          </a:p>
          <a:p>
            <a:pPr algn="ctr"/>
            <a:r>
              <a:rPr kumimoji="1" lang="en-US" altLang="zh-CN" sz="1138" dirty="0">
                <a:ea typeface="Microsoft YaHei" charset="-122"/>
                <a:cs typeface="Microsoft YaHei" charset="-122"/>
              </a:rPr>
              <a:t>Turing Award Winner</a:t>
            </a:r>
            <a:endParaRPr kumimoji="1" lang="zh-CN" altLang="en-US" sz="1138" dirty="0">
              <a:latin typeface="SimHei" charset="-122"/>
              <a:ea typeface="SimHei" charset="-122"/>
              <a:cs typeface="SimHei" charset="-122"/>
            </a:endParaRPr>
          </a:p>
        </p:txBody>
      </p:sp>
      <p:pic>
        <p:nvPicPr>
          <p:cNvPr id="11" name="Picture 10"/>
          <p:cNvPicPr>
            <a:picLocks noChangeAspect="1"/>
          </p:cNvPicPr>
          <p:nvPr/>
        </p:nvPicPr>
        <p:blipFill rotWithShape="1">
          <a:blip r:embed="rId4"/>
          <a:srcRect l="24064" r="11497" b="34820"/>
          <a:stretch/>
        </p:blipFill>
        <p:spPr>
          <a:xfrm>
            <a:off x="615180" y="2668417"/>
            <a:ext cx="703666" cy="867021"/>
          </a:xfrm>
          <a:prstGeom prst="rect">
            <a:avLst/>
          </a:prstGeom>
        </p:spPr>
      </p:pic>
      <p:sp>
        <p:nvSpPr>
          <p:cNvPr id="12" name="文本框 27"/>
          <p:cNvSpPr txBox="1"/>
          <p:nvPr/>
        </p:nvSpPr>
        <p:spPr>
          <a:xfrm>
            <a:off x="128464" y="3591723"/>
            <a:ext cx="1571006" cy="442557"/>
          </a:xfrm>
          <a:prstGeom prst="rect">
            <a:avLst/>
          </a:prstGeom>
          <a:noFill/>
        </p:spPr>
        <p:txBody>
          <a:bodyPr wrap="square" rtlCol="0">
            <a:spAutoFit/>
          </a:bodyPr>
          <a:lstStyle/>
          <a:p>
            <a:pPr algn="ctr"/>
            <a:r>
              <a:rPr kumimoji="1" lang="en-US" altLang="zh-CN" sz="1138" dirty="0">
                <a:latin typeface="+mn-lt"/>
              </a:rPr>
              <a:t>Edward</a:t>
            </a:r>
            <a:r>
              <a:rPr kumimoji="1" lang="zh-CN" altLang="en-US" sz="1138" dirty="0">
                <a:latin typeface="+mn-lt"/>
              </a:rPr>
              <a:t> </a:t>
            </a:r>
            <a:r>
              <a:rPr kumimoji="1" lang="en-US" altLang="zh-CN" sz="1138" dirty="0" err="1">
                <a:latin typeface="+mn-lt"/>
              </a:rPr>
              <a:t>Feigenbaum</a:t>
            </a:r>
            <a:endParaRPr kumimoji="1" lang="en-US" altLang="zh-CN" sz="1138" dirty="0">
              <a:latin typeface="+mn-lt"/>
            </a:endParaRPr>
          </a:p>
          <a:p>
            <a:pPr algn="ctr"/>
            <a:r>
              <a:rPr kumimoji="1" lang="en-US" altLang="zh-CN" sz="1138" dirty="0">
                <a:latin typeface="+mn-lt"/>
                <a:ea typeface="Microsoft YaHei" charset="-122"/>
                <a:cs typeface="Microsoft YaHei" charset="-122"/>
              </a:rPr>
              <a:t>Turing Award Winner</a:t>
            </a:r>
            <a:endParaRPr kumimoji="1" lang="zh-CN" altLang="en-US" dirty="0">
              <a:solidFill>
                <a:schemeClr val="tx1"/>
              </a:solidFill>
              <a:latin typeface="SimHei" charset="-122"/>
              <a:ea typeface="SimHei" charset="-122"/>
              <a:cs typeface="SimHei" charset="-122"/>
            </a:endParaRPr>
          </a:p>
        </p:txBody>
      </p:sp>
      <p:sp>
        <p:nvSpPr>
          <p:cNvPr id="13" name="Rectangle 6"/>
          <p:cNvSpPr>
            <a:spLocks noChangeArrowheads="1"/>
          </p:cNvSpPr>
          <p:nvPr/>
        </p:nvSpPr>
        <p:spPr bwMode="auto">
          <a:xfrm>
            <a:off x="1496577" y="5520045"/>
            <a:ext cx="5732597" cy="350037"/>
          </a:xfrm>
          <a:prstGeom prst="rect">
            <a:avLst/>
          </a:prstGeom>
          <a:noFill/>
          <a:ln w="9525">
            <a:noFill/>
            <a:miter lim="800000"/>
            <a:headEnd/>
            <a:tailEnd/>
          </a:ln>
        </p:spPr>
        <p:txBody>
          <a:bodyPr lIns="14625" rIns="14625" anchor="ctr"/>
          <a:lstStyle/>
          <a:p>
            <a:pPr>
              <a:lnSpc>
                <a:spcPct val="80000"/>
              </a:lnSpc>
            </a:pPr>
            <a:r>
              <a:rPr lang="zh-CN" altLang="en-US" dirty="0">
                <a:latin typeface="+mn-lt"/>
                <a:ea typeface="SimHei" charset="0"/>
                <a:cs typeface="SimHei" charset="0"/>
              </a:rPr>
              <a:t>*</a:t>
            </a:r>
            <a:r>
              <a:rPr lang="en-US" altLang="zh-CN" dirty="0">
                <a:latin typeface="+mn-lt"/>
                <a:ea typeface="SimHei" charset="0"/>
                <a:cs typeface="SimHei" charset="0"/>
              </a:rPr>
              <a:t> AI = Knowledge</a:t>
            </a:r>
            <a:r>
              <a:rPr lang="zh-CN" altLang="en-US" dirty="0">
                <a:solidFill>
                  <a:srgbClr val="C00000"/>
                </a:solidFill>
                <a:latin typeface="+mn-lt"/>
                <a:ea typeface="SimHei" charset="0"/>
                <a:cs typeface="SimHei" charset="0"/>
              </a:rPr>
              <a:t> </a:t>
            </a:r>
            <a:r>
              <a:rPr lang="en-US" altLang="zh-CN" dirty="0">
                <a:solidFill>
                  <a:srgbClr val="C00000"/>
                </a:solidFill>
                <a:latin typeface="+mn-lt"/>
                <a:ea typeface="SimHei" charset="0"/>
                <a:cs typeface="SimHei" charset="0"/>
              </a:rPr>
              <a:t>+</a:t>
            </a:r>
            <a:r>
              <a:rPr lang="zh-CN" altLang="en-US" dirty="0">
                <a:solidFill>
                  <a:srgbClr val="C00000"/>
                </a:solidFill>
                <a:latin typeface="+mn-lt"/>
                <a:ea typeface="SimHei" charset="0"/>
                <a:cs typeface="SimHei" charset="0"/>
              </a:rPr>
              <a:t> </a:t>
            </a:r>
            <a:r>
              <a:rPr lang="en-US" altLang="zh-CN" dirty="0">
                <a:solidFill>
                  <a:srgbClr val="C00000"/>
                </a:solidFill>
                <a:latin typeface="+mn-lt"/>
                <a:ea typeface="SimHei" charset="0"/>
                <a:cs typeface="SimHei" charset="0"/>
              </a:rPr>
              <a:t>Intelligence</a:t>
            </a:r>
          </a:p>
        </p:txBody>
      </p:sp>
      <p:sp>
        <p:nvSpPr>
          <p:cNvPr id="14" name="矩形 2"/>
          <p:cNvSpPr>
            <a:spLocks noChangeArrowheads="1"/>
          </p:cNvSpPr>
          <p:nvPr/>
        </p:nvSpPr>
        <p:spPr bwMode="auto">
          <a:xfrm>
            <a:off x="0" y="6521107"/>
            <a:ext cx="9489503" cy="299537"/>
          </a:xfrm>
          <a:prstGeom prst="rect">
            <a:avLst/>
          </a:prstGeom>
          <a:solidFill>
            <a:schemeClr val="bg1"/>
          </a:solidFill>
          <a:ln w="9525">
            <a:noFill/>
            <a:miter lim="800000"/>
            <a:headEnd/>
            <a:tailEnd/>
          </a:ln>
        </p:spPr>
        <p:txBody>
          <a:bodyPr wrap="square">
            <a:noAutofit/>
          </a:bodyPr>
          <a:lstStyle/>
          <a:p>
            <a:pPr marL="228600" indent="-228600">
              <a:spcAft>
                <a:spcPts val="488"/>
              </a:spcAft>
              <a:buFont typeface="+mj-lt"/>
              <a:buAutoNum type="arabicPeriod"/>
            </a:pPr>
            <a:r>
              <a:rPr lang="en-US" altLang="zh-CN" sz="1100" dirty="0">
                <a:latin typeface="Helvetica Neue" charset="0"/>
                <a:ea typeface="Helvetica Neue" charset="0"/>
                <a:cs typeface="Helvetica Neue" charset="0"/>
              </a:rPr>
              <a:t>J. Tang, J. Zhang, L. Yao, J. Li, L. Zhang, and Z. Su. </a:t>
            </a:r>
            <a:r>
              <a:rPr lang="en-US" altLang="zh-CN" sz="1100" dirty="0" err="1">
                <a:latin typeface="Helvetica Neue" charset="0"/>
                <a:ea typeface="Helvetica Neue" charset="0"/>
                <a:cs typeface="Helvetica Neue" charset="0"/>
              </a:rPr>
              <a:t>ArnetMiner</a:t>
            </a:r>
            <a:r>
              <a:rPr lang="en-US" altLang="zh-CN" sz="1100" dirty="0">
                <a:latin typeface="Helvetica Neue" charset="0"/>
                <a:ea typeface="Helvetica Neue" charset="0"/>
                <a:cs typeface="Helvetica Neue" charset="0"/>
              </a:rPr>
              <a:t>: Extraction and Mining of Academic Social Networks. KDD’08. pp.990-998.</a:t>
            </a:r>
            <a:endParaRPr lang="zh-CN" altLang="en-US" sz="1100" dirty="0">
              <a:latin typeface="Helvetica Neue" charset="0"/>
              <a:ea typeface="Helvetica Neue" charset="0"/>
              <a:cs typeface="Helvetica Neue" charset="0"/>
            </a:endParaRPr>
          </a:p>
        </p:txBody>
      </p:sp>
      <p:sp>
        <p:nvSpPr>
          <p:cNvPr id="15" name="矩形 32"/>
          <p:cNvSpPr/>
          <p:nvPr/>
        </p:nvSpPr>
        <p:spPr>
          <a:xfrm>
            <a:off x="1618129" y="4394357"/>
            <a:ext cx="1842955" cy="474663"/>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5" dirty="0">
                <a:solidFill>
                  <a:schemeClr val="tx1"/>
                </a:solidFill>
                <a:ea typeface="SimHei" charset="-122"/>
                <a:cs typeface="SimHei" charset="-122"/>
              </a:rPr>
              <a:t>Big Data</a:t>
            </a:r>
            <a:endParaRPr lang="zh-CN" altLang="en-US" sz="2275" dirty="0">
              <a:solidFill>
                <a:schemeClr val="tx1"/>
              </a:solidFill>
              <a:ea typeface="SimHei" charset="-122"/>
              <a:cs typeface="SimHei" charset="-122"/>
            </a:endParaRPr>
          </a:p>
        </p:txBody>
      </p:sp>
      <p:sp>
        <p:nvSpPr>
          <p:cNvPr id="16" name="矩形 32"/>
          <p:cNvSpPr/>
          <p:nvPr/>
        </p:nvSpPr>
        <p:spPr>
          <a:xfrm>
            <a:off x="4060776" y="4394357"/>
            <a:ext cx="1842955" cy="474663"/>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5" dirty="0">
                <a:solidFill>
                  <a:schemeClr val="tx1"/>
                </a:solidFill>
                <a:ea typeface="SimHei" charset="-122"/>
                <a:cs typeface="SimHei" charset="-122"/>
              </a:rPr>
              <a:t>Knowledge</a:t>
            </a:r>
            <a:endParaRPr lang="zh-CN" altLang="en-US" sz="2275" dirty="0">
              <a:solidFill>
                <a:schemeClr val="tx1"/>
              </a:solidFill>
              <a:ea typeface="SimHei" charset="-122"/>
              <a:cs typeface="SimHei" charset="-122"/>
            </a:endParaRPr>
          </a:p>
        </p:txBody>
      </p:sp>
      <p:sp>
        <p:nvSpPr>
          <p:cNvPr id="17" name="矩形 32"/>
          <p:cNvSpPr/>
          <p:nvPr/>
        </p:nvSpPr>
        <p:spPr>
          <a:xfrm>
            <a:off x="6503422" y="4394357"/>
            <a:ext cx="1842955" cy="474663"/>
          </a:xfrm>
          <a:prstGeom prst="rect">
            <a:avLst/>
          </a:prstGeom>
          <a:solidFill>
            <a:srgbClr val="BFEEFC"/>
          </a:solidFill>
          <a:ln w="22225">
            <a:solidFill>
              <a:srgbClr val="008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5" dirty="0">
                <a:solidFill>
                  <a:schemeClr val="tx1"/>
                </a:solidFill>
                <a:ea typeface="SimHei" charset="-122"/>
                <a:cs typeface="SimHei" charset="-122"/>
              </a:rPr>
              <a:t>Intelligence</a:t>
            </a:r>
            <a:endParaRPr lang="zh-CN" altLang="en-US" sz="2275" dirty="0">
              <a:solidFill>
                <a:schemeClr val="tx1"/>
              </a:solidFill>
              <a:ea typeface="SimHei" charset="-122"/>
              <a:cs typeface="SimHei" charset="-122"/>
            </a:endParaRPr>
          </a:p>
        </p:txBody>
      </p:sp>
      <p:sp>
        <p:nvSpPr>
          <p:cNvPr id="18" name="Down Arrow 17"/>
          <p:cNvSpPr/>
          <p:nvPr/>
        </p:nvSpPr>
        <p:spPr>
          <a:xfrm rot="16200000">
            <a:off x="3639582" y="4420634"/>
            <a:ext cx="321785" cy="386246"/>
          </a:xfrm>
          <a:prstGeom prst="down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Helvetica Neue" charset="0"/>
              <a:ea typeface="Helvetica Neue" charset="0"/>
              <a:cs typeface="Helvetica Neue" charset="0"/>
            </a:endParaRPr>
          </a:p>
        </p:txBody>
      </p:sp>
      <p:sp>
        <p:nvSpPr>
          <p:cNvPr id="19" name="Down Arrow 4"/>
          <p:cNvSpPr/>
          <p:nvPr/>
        </p:nvSpPr>
        <p:spPr>
          <a:xfrm rot="16200000">
            <a:off x="6057311" y="4420634"/>
            <a:ext cx="321785" cy="386246"/>
          </a:xfrm>
          <a:prstGeom prst="down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Helvetica Neue" charset="0"/>
              <a:ea typeface="Helvetica Neue" charset="0"/>
              <a:cs typeface="Helvetica Neue" charset="0"/>
            </a:endParaRPr>
          </a:p>
        </p:txBody>
      </p:sp>
    </p:spTree>
    <p:extLst>
      <p:ext uri="{BB962C8B-B14F-4D97-AF65-F5344CB8AC3E}">
        <p14:creationId xmlns:p14="http://schemas.microsoft.com/office/powerpoint/2010/main" val="3443273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0F9C6-17F9-1045-A6EE-67BC28BEDDAA}"/>
              </a:ext>
            </a:extLst>
          </p:cNvPr>
          <p:cNvSpPr>
            <a:spLocks noGrp="1"/>
          </p:cNvSpPr>
          <p:nvPr>
            <p:ph type="title"/>
          </p:nvPr>
        </p:nvSpPr>
        <p:spPr/>
        <p:txBody>
          <a:bodyPr/>
          <a:lstStyle/>
          <a:p>
            <a:r>
              <a:rPr lang="en-US" altLang="zh-CN" dirty="0"/>
              <a:t>Cognitive</a:t>
            </a:r>
            <a:r>
              <a:rPr lang="en-US" dirty="0"/>
              <a:t> Graph Toolkit</a:t>
            </a:r>
          </a:p>
        </p:txBody>
      </p:sp>
      <p:sp>
        <p:nvSpPr>
          <p:cNvPr id="3" name="Content Placeholder 2">
            <a:extLst>
              <a:ext uri="{FF2B5EF4-FFF2-40B4-BE49-F238E27FC236}">
                <a16:creationId xmlns:a16="http://schemas.microsoft.com/office/drawing/2014/main" id="{BDB675AF-1AF0-C942-9C11-20799707DC17}"/>
              </a:ext>
            </a:extLst>
          </p:cNvPr>
          <p:cNvSpPr>
            <a:spLocks noGrp="1"/>
          </p:cNvSpPr>
          <p:nvPr>
            <p:ph idx="1"/>
          </p:nvPr>
        </p:nvSpPr>
        <p:spPr/>
        <p:txBody>
          <a:bodyPr/>
          <a:lstStyle/>
          <a:p>
            <a:endParaRPr lang="en-US"/>
          </a:p>
        </p:txBody>
      </p:sp>
      <p:pic>
        <p:nvPicPr>
          <p:cNvPr id="1026" name="Picture 2" descr="https://lh6.googleusercontent.com/OU5v6NO-VY1ISQ3PA1Ugy8jnis-ob0ZikV3ghChc3qN7TYl7uEjezFkiLii1lNmoejltzmn9ZjUHW7oTdYkYGCA3SHvl97OsTUEpvH8FVmJpCbV9Kz2Wk6IkvSxTKGWx_8r-o8UG">
            <a:extLst>
              <a:ext uri="{FF2B5EF4-FFF2-40B4-BE49-F238E27FC236}">
                <a16:creationId xmlns:a16="http://schemas.microsoft.com/office/drawing/2014/main" id="{7426B626-A60B-0A4D-B16D-CB95885BA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1" y="1124744"/>
            <a:ext cx="9832109" cy="5499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4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59DE-1BC0-ED43-8721-274DD7818CD2}"/>
              </a:ext>
            </a:extLst>
          </p:cNvPr>
          <p:cNvSpPr>
            <a:spLocks noGrp="1"/>
          </p:cNvSpPr>
          <p:nvPr>
            <p:ph type="title"/>
          </p:nvPr>
        </p:nvSpPr>
        <p:spPr/>
        <p:txBody>
          <a:bodyPr/>
          <a:lstStyle/>
          <a:p>
            <a:r>
              <a:rPr lang="en-US" dirty="0" err="1">
                <a:solidFill>
                  <a:srgbClr val="C00000"/>
                </a:solidFill>
              </a:rPr>
              <a:t>CogDL</a:t>
            </a:r>
            <a:br>
              <a:rPr lang="en-US" dirty="0"/>
            </a:br>
            <a:r>
              <a:rPr lang="en-US" sz="2800" dirty="0"/>
              <a:t>—A Toolkit for ​Deep Learning on Graphs</a:t>
            </a:r>
            <a:endParaRPr lang="en-US" sz="3600" dirty="0"/>
          </a:p>
        </p:txBody>
      </p:sp>
      <p:sp>
        <p:nvSpPr>
          <p:cNvPr id="4" name="Rectangle 3">
            <a:extLst>
              <a:ext uri="{FF2B5EF4-FFF2-40B4-BE49-F238E27FC236}">
                <a16:creationId xmlns:a16="http://schemas.microsoft.com/office/drawing/2014/main" id="{44AE4AC6-6A10-C442-89E8-29E50F95210B}"/>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2"/>
              </a:rPr>
              <a:t>https://keg.cs.tsinghua.edu.cn/cogdl/</a:t>
            </a:r>
            <a:r>
              <a:rPr lang="en-US" dirty="0">
                <a:solidFill>
                  <a:srgbClr val="C00000"/>
                </a:solidFill>
              </a:rPr>
              <a:t> </a:t>
            </a:r>
          </a:p>
        </p:txBody>
      </p:sp>
      <p:pic>
        <p:nvPicPr>
          <p:cNvPr id="5" name="Picture 4">
            <a:extLst>
              <a:ext uri="{FF2B5EF4-FFF2-40B4-BE49-F238E27FC236}">
                <a16:creationId xmlns:a16="http://schemas.microsoft.com/office/drawing/2014/main" id="{CD2086D6-5EF0-A843-9E46-0805FDA084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95371"/>
            <a:ext cx="9906000" cy="4597925"/>
          </a:xfrm>
          <a:prstGeom prst="rect">
            <a:avLst/>
          </a:prstGeom>
        </p:spPr>
      </p:pic>
    </p:spTree>
    <p:extLst>
      <p:ext uri="{BB962C8B-B14F-4D97-AF65-F5344CB8AC3E}">
        <p14:creationId xmlns:p14="http://schemas.microsoft.com/office/powerpoint/2010/main" val="1560631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a:extLst>
              <a:ext uri="{FF2B5EF4-FFF2-40B4-BE49-F238E27FC236}">
                <a16:creationId xmlns:a16="http://schemas.microsoft.com/office/drawing/2014/main" id="{4602FD62-D615-F04E-BBD7-6EA466DE6167}"/>
              </a:ext>
            </a:extLst>
          </p:cNvPr>
          <p:cNvSpPr>
            <a:spLocks noGrp="1"/>
          </p:cNvSpPr>
          <p:nvPr>
            <p:ph type="title"/>
          </p:nvPr>
        </p:nvSpPr>
        <p:spPr/>
        <p:txBody>
          <a:bodyPr/>
          <a:lstStyle/>
          <a:p>
            <a:r>
              <a:rPr lang="en-US" sz="3200" dirty="0" err="1"/>
              <a:t>CogDL</a:t>
            </a:r>
            <a:br>
              <a:rPr lang="en-US" sz="3200" dirty="0"/>
            </a:br>
            <a:r>
              <a:rPr lang="en-US" sz="2800" dirty="0"/>
              <a:t>—A Toolkit for ​Deep Learning on Graphs</a:t>
            </a:r>
            <a:endParaRPr lang="zh-CN" altLang="en-US" sz="3200" dirty="0"/>
          </a:p>
        </p:txBody>
      </p:sp>
      <p:pic>
        <p:nvPicPr>
          <p:cNvPr id="57346" name="内容占位符 3">
            <a:extLst>
              <a:ext uri="{FF2B5EF4-FFF2-40B4-BE49-F238E27FC236}">
                <a16:creationId xmlns:a16="http://schemas.microsoft.com/office/drawing/2014/main" id="{CB65EC8C-FACA-7D48-9A4F-EC83114B8E47}"/>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57375" y="1196975"/>
            <a:ext cx="6042025" cy="5472113"/>
          </a:xfrm>
        </p:spPr>
      </p:pic>
    </p:spTree>
    <p:extLst>
      <p:ext uri="{BB962C8B-B14F-4D97-AF65-F5344CB8AC3E}">
        <p14:creationId xmlns:p14="http://schemas.microsoft.com/office/powerpoint/2010/main" val="363169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SimHei" charset="-122"/>
                <a:cs typeface="SimHei" charset="-122"/>
              </a:rPr>
              <a:t>Cognitive Graph Enabled API</a:t>
            </a:r>
            <a:endParaRPr lang="en-US" dirty="0">
              <a:latin typeface="SimHei" charset="-122"/>
              <a:ea typeface="SimHei" charset="-122"/>
              <a:cs typeface="SimHei"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050" y="1185864"/>
            <a:ext cx="2870200" cy="1684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cxnSp>
        <p:nvCxnSpPr>
          <p:cNvPr id="5" name="直接连接符 181"/>
          <p:cNvCxnSpPr>
            <a:cxnSpLocks noChangeShapeType="1"/>
          </p:cNvCxnSpPr>
          <p:nvPr/>
        </p:nvCxnSpPr>
        <p:spPr bwMode="auto">
          <a:xfrm>
            <a:off x="920750" y="3249613"/>
            <a:ext cx="8064500" cy="0"/>
          </a:xfrm>
          <a:prstGeom prst="line">
            <a:avLst/>
          </a:prstGeom>
          <a:noFill/>
          <a:ln w="38100">
            <a:solidFill>
              <a:srgbClr val="0066FF"/>
            </a:solidFill>
            <a:prstDash val="lgDash"/>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6" name="TextBox 182"/>
          <p:cNvSpPr txBox="1">
            <a:spLocks noChangeArrowheads="1"/>
          </p:cNvSpPr>
          <p:nvPr/>
        </p:nvSpPr>
        <p:spPr bwMode="auto">
          <a:xfrm>
            <a:off x="860426" y="1185863"/>
            <a:ext cx="2697163"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kumimoji="0" lang="zh-CN" altLang="en-US" sz="1800" dirty="0">
                <a:ea typeface="黑体" charset="0"/>
                <a:cs typeface="黑体" charset="0"/>
              </a:rPr>
              <a:t>示例应用：</a:t>
            </a:r>
            <a:r>
              <a:rPr kumimoji="0" lang="ja-JP" altLang="en-US" sz="1800">
                <a:ea typeface="黑体" charset="0"/>
                <a:cs typeface="黑体" charset="0"/>
              </a:rPr>
              <a:t>趋势</a:t>
            </a:r>
            <a:r>
              <a:rPr kumimoji="0" lang="zh-CN" altLang="en-US" sz="1800" dirty="0">
                <a:ea typeface="黑体" charset="0"/>
                <a:cs typeface="黑体" charset="0"/>
              </a:rPr>
              <a:t>预测</a:t>
            </a:r>
            <a:endParaRPr kumimoji="0" lang="en-US" altLang="zh-CN" sz="1800" dirty="0">
              <a:cs typeface="Arial" charset="0"/>
            </a:endParaRPr>
          </a:p>
          <a:p>
            <a:r>
              <a:rPr kumimoji="0" lang="zh-CN" altLang="en-US" sz="1800" dirty="0">
                <a:ea typeface="黑体" charset="0"/>
                <a:cs typeface="黑体" charset="0"/>
              </a:rPr>
              <a:t>平均误差率（</a:t>
            </a:r>
            <a:r>
              <a:rPr kumimoji="0" lang="en-US" altLang="zh-CN" sz="1800" dirty="0">
                <a:ea typeface="黑体" charset="0"/>
                <a:cs typeface="黑体" charset="0"/>
              </a:rPr>
              <a:t>MAE)</a:t>
            </a:r>
            <a:r>
              <a:rPr kumimoji="0" lang="zh-CN" altLang="en-US" sz="1800" dirty="0">
                <a:ea typeface="黑体" charset="0"/>
                <a:cs typeface="黑体" charset="0"/>
              </a:rPr>
              <a:t>：</a:t>
            </a:r>
            <a:endParaRPr kumimoji="0" lang="en-US" altLang="zh-CN" sz="1800" dirty="0">
              <a:ea typeface="黑体" charset="0"/>
              <a:cs typeface="黑体" charset="0"/>
            </a:endParaRPr>
          </a:p>
          <a:p>
            <a:r>
              <a:rPr kumimoji="0" lang="en-US" altLang="zh-CN" sz="1800" dirty="0">
                <a:ea typeface="黑体" charset="0"/>
                <a:cs typeface="黑体" charset="0"/>
              </a:rPr>
              <a:t>    </a:t>
            </a:r>
            <a:r>
              <a:rPr kumimoji="0" lang="zh-CN" altLang="en-US" sz="1800" dirty="0">
                <a:ea typeface="黑体" charset="0"/>
                <a:cs typeface="黑体" charset="0"/>
              </a:rPr>
              <a:t>趋势预测</a:t>
            </a:r>
            <a:r>
              <a:rPr kumimoji="0" lang="en-US" altLang="zh-CN" sz="1800" dirty="0">
                <a:ea typeface="黑体" charset="0"/>
                <a:cs typeface="黑体" charset="0"/>
              </a:rPr>
              <a:t>0.158</a:t>
            </a:r>
          </a:p>
          <a:p>
            <a:r>
              <a:rPr kumimoji="0" lang="zh-CN" altLang="en-US" sz="1800" dirty="0">
                <a:ea typeface="黑体" charset="0"/>
                <a:cs typeface="黑体" charset="0"/>
              </a:rPr>
              <a:t>    新技术指数小于</a:t>
            </a:r>
            <a:r>
              <a:rPr kumimoji="0" lang="en-US" altLang="zh-CN" sz="1800" dirty="0">
                <a:ea typeface="黑体" charset="0"/>
                <a:cs typeface="黑体" charset="0"/>
              </a:rPr>
              <a:t>0.26</a:t>
            </a:r>
            <a:endParaRPr kumimoji="0" lang="zh-CN" altLang="en-US" sz="1800" dirty="0">
              <a:ea typeface="黑体" charset="0"/>
              <a:cs typeface="黑体" charset="0"/>
            </a:endParaRPr>
          </a:p>
        </p:txBody>
      </p:sp>
      <p:pic>
        <p:nvPicPr>
          <p:cNvPr id="7" name="图片 183" desc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185863"/>
            <a:ext cx="2236788" cy="168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圆角矩形 123"/>
          <p:cNvSpPr>
            <a:spLocks noChangeArrowheads="1"/>
          </p:cNvSpPr>
          <p:nvPr/>
        </p:nvSpPr>
        <p:spPr bwMode="auto">
          <a:xfrm>
            <a:off x="893763" y="6021388"/>
            <a:ext cx="8013700" cy="539750"/>
          </a:xfrm>
          <a:prstGeom prst="roundRect">
            <a:avLst>
              <a:gd name="adj" fmla="val 16667"/>
            </a:avLst>
          </a:prstGeom>
          <a:gradFill rotWithShape="1">
            <a:gsLst>
              <a:gs pos="0">
                <a:srgbClr val="CE3B37"/>
              </a:gs>
              <a:gs pos="20000">
                <a:srgbClr val="CB3D3A"/>
              </a:gs>
              <a:gs pos="100000">
                <a:srgbClr val="9B2D2A"/>
              </a:gs>
            </a:gsLst>
            <a:lin ang="5400000"/>
          </a:gradFill>
          <a:ln w="9525">
            <a:solidFill>
              <a:srgbClr val="BE4B48"/>
            </a:solidFill>
            <a:round/>
            <a:headEnd/>
            <a:tailEnd/>
          </a:ln>
          <a:effectLst>
            <a:outerShdw blurRad="40000" dist="23000" dir="5400000" rotWithShape="0">
              <a:srgbClr val="000000">
                <a:alpha val="34998"/>
              </a:srgbClr>
            </a:outerShdw>
          </a:effectLst>
        </p:spPr>
        <p:txBody>
          <a:bodyPr anchor="ctr"/>
          <a:lstStyle/>
          <a:p>
            <a:pPr algn="ctr">
              <a:defRPr/>
            </a:pPr>
            <a:r>
              <a:rPr lang="zh-CN" altLang="en-US" dirty="0">
                <a:solidFill>
                  <a:srgbClr val="FFFFFF"/>
                </a:solidFill>
                <a:ea typeface="黑体" charset="0"/>
                <a:cs typeface="黑体" charset="0"/>
              </a:rPr>
              <a:t>大数据分布式数据存储、管理和计算平台</a:t>
            </a:r>
          </a:p>
        </p:txBody>
      </p:sp>
      <p:sp>
        <p:nvSpPr>
          <p:cNvPr id="9" name="圆角矩形 124"/>
          <p:cNvSpPr>
            <a:spLocks noChangeArrowheads="1"/>
          </p:cNvSpPr>
          <p:nvPr/>
        </p:nvSpPr>
        <p:spPr bwMode="auto">
          <a:xfrm>
            <a:off x="8210551" y="4287839"/>
            <a:ext cx="563563" cy="1457325"/>
          </a:xfrm>
          <a:prstGeom prst="roundRect">
            <a:avLst>
              <a:gd name="adj" fmla="val 16667"/>
            </a:avLst>
          </a:prstGeom>
          <a:gradFill rotWithShape="1">
            <a:gsLst>
              <a:gs pos="0">
                <a:srgbClr val="F5FFE6"/>
              </a:gs>
              <a:gs pos="64999">
                <a:srgbClr val="E4FDC2"/>
              </a:gs>
              <a:gs pos="100000">
                <a:srgbClr val="DAFDA7"/>
              </a:gs>
            </a:gsLst>
            <a:lin ang="5400000" scaled="1"/>
          </a:gradFill>
          <a:ln w="9525">
            <a:solidFill>
              <a:srgbClr val="98B954"/>
            </a:solidFill>
            <a:round/>
            <a:headEnd/>
            <a:tailEnd/>
          </a:ln>
          <a:effectLst>
            <a:outerShdw blurRad="40000" dist="20000" dir="5400000" rotWithShape="0">
              <a:srgbClr val="000000">
                <a:alpha val="37999"/>
              </a:srgbClr>
            </a:outerShdw>
          </a:effectLst>
        </p:spPr>
        <p:txBody>
          <a:bodyPr anchor="ctr"/>
          <a:lstStyle/>
          <a:p>
            <a:pPr algn="ctr"/>
            <a:r>
              <a:rPr lang="zh-CN" altLang="en-US" dirty="0">
                <a:solidFill>
                  <a:srgbClr val="000000"/>
                </a:solidFill>
                <a:ea typeface="黑体" charset="0"/>
                <a:cs typeface="黑体" charset="0"/>
              </a:rPr>
              <a:t>智能总线</a:t>
            </a:r>
            <a:endParaRPr lang="en-US" altLang="zh-CN" dirty="0">
              <a:solidFill>
                <a:srgbClr val="000000"/>
              </a:solidFill>
              <a:cs typeface="Arial" charset="0"/>
            </a:endParaRPr>
          </a:p>
        </p:txBody>
      </p:sp>
      <p:sp>
        <p:nvSpPr>
          <p:cNvPr id="10" name="圆角矩形 125"/>
          <p:cNvSpPr>
            <a:spLocks noChangeArrowheads="1"/>
          </p:cNvSpPr>
          <p:nvPr/>
        </p:nvSpPr>
        <p:spPr bwMode="auto">
          <a:xfrm>
            <a:off x="2652713" y="3462339"/>
            <a:ext cx="6254750" cy="541337"/>
          </a:xfrm>
          <a:prstGeom prst="roundRect">
            <a:avLst>
              <a:gd name="adj" fmla="val 16667"/>
            </a:avLst>
          </a:prstGeom>
          <a:gradFill rotWithShape="1">
            <a:gsLst>
              <a:gs pos="0">
                <a:srgbClr val="03D4A8"/>
              </a:gs>
              <a:gs pos="25000">
                <a:srgbClr val="21D6E0"/>
              </a:gs>
              <a:gs pos="100000">
                <a:srgbClr val="0087E6"/>
              </a:gs>
              <a:gs pos="100000">
                <a:srgbClr val="005CBF"/>
              </a:gs>
            </a:gsLst>
            <a:lin ang="2700000" scaled="1"/>
          </a:gradFill>
          <a:ln w="9525">
            <a:solidFill>
              <a:srgbClr val="7D60A0"/>
            </a:solidFill>
            <a:round/>
            <a:headEnd/>
            <a:tailEnd/>
          </a:ln>
          <a:effectLst>
            <a:outerShdw blurRad="40000" dist="23000" dir="5400000" rotWithShape="0">
              <a:srgbClr val="000000">
                <a:alpha val="34998"/>
              </a:srgbClr>
            </a:outerShdw>
          </a:effectLst>
        </p:spPr>
        <p:txBody>
          <a:bodyPr anchor="ctr"/>
          <a:lstStyle/>
          <a:p>
            <a:pPr algn="ctr">
              <a:defRPr/>
            </a:pPr>
            <a:r>
              <a:rPr lang="zh-CN" altLang="en-US" dirty="0">
                <a:solidFill>
                  <a:srgbClr val="FFFFFF"/>
                </a:solidFill>
                <a:ea typeface="黑体" charset="0"/>
                <a:cs typeface="黑体" charset="0"/>
              </a:rPr>
              <a:t>面向</a:t>
            </a:r>
            <a:r>
              <a:rPr lang="ja-JP" altLang="en-US">
                <a:solidFill>
                  <a:srgbClr val="FFFFFF"/>
                </a:solidFill>
                <a:ea typeface="黑体" charset="0"/>
                <a:cs typeface="黑体" charset="0"/>
              </a:rPr>
              <a:t>知识计算与认知推理</a:t>
            </a:r>
            <a:r>
              <a:rPr lang="zh-CN" altLang="en-US" dirty="0">
                <a:solidFill>
                  <a:srgbClr val="FFFFFF"/>
                </a:solidFill>
                <a:ea typeface="黑体" charset="0"/>
                <a:cs typeface="黑体" charset="0"/>
              </a:rPr>
              <a:t>的智能服务</a:t>
            </a:r>
          </a:p>
        </p:txBody>
      </p:sp>
      <p:sp>
        <p:nvSpPr>
          <p:cNvPr id="11" name="下箭头 126"/>
          <p:cNvSpPr>
            <a:spLocks noChangeArrowheads="1"/>
          </p:cNvSpPr>
          <p:nvPr/>
        </p:nvSpPr>
        <p:spPr bwMode="auto">
          <a:xfrm>
            <a:off x="8396288" y="5759450"/>
            <a:ext cx="209550" cy="228600"/>
          </a:xfrm>
          <a:prstGeom prst="downArrow">
            <a:avLst>
              <a:gd name="adj1" fmla="val 50000"/>
              <a:gd name="adj2" fmla="val 50278"/>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grpSp>
        <p:nvGrpSpPr>
          <p:cNvPr id="12" name="组合 127"/>
          <p:cNvGrpSpPr>
            <a:grpSpLocks/>
          </p:cNvGrpSpPr>
          <p:nvPr/>
        </p:nvGrpSpPr>
        <p:grpSpPr bwMode="auto">
          <a:xfrm>
            <a:off x="788149" y="4292601"/>
            <a:ext cx="1794713" cy="1452563"/>
            <a:chOff x="503502" y="1904123"/>
            <a:chExt cx="1836251" cy="1740751"/>
          </a:xfrm>
        </p:grpSpPr>
        <p:sp>
          <p:nvSpPr>
            <p:cNvPr id="13" name="矩形 208"/>
            <p:cNvSpPr>
              <a:spLocks noChangeArrowheads="1"/>
            </p:cNvSpPr>
            <p:nvPr/>
          </p:nvSpPr>
          <p:spPr bwMode="auto">
            <a:xfrm>
              <a:off x="577451" y="1917441"/>
              <a:ext cx="1762302" cy="1727433"/>
            </a:xfrm>
            <a:prstGeom prst="rect">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dirty="0">
                <a:solidFill>
                  <a:sysClr val="windowText" lastClr="000000"/>
                </a:solidFill>
                <a:latin typeface="Arial"/>
                <a:ea typeface="黑体"/>
                <a:cs typeface="Arial"/>
              </a:endParaRPr>
            </a:p>
          </p:txBody>
        </p:sp>
        <p:sp>
          <p:nvSpPr>
            <p:cNvPr id="14" name="TextBox 209"/>
            <p:cNvSpPr txBox="1">
              <a:spLocks noChangeArrowheads="1"/>
            </p:cNvSpPr>
            <p:nvPr/>
          </p:nvSpPr>
          <p:spPr bwMode="auto">
            <a:xfrm>
              <a:off x="503502" y="1904123"/>
              <a:ext cx="503840" cy="172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r>
                <a:rPr kumimoji="0" lang="zh-CN" altLang="en-US" sz="2000" dirty="0">
                  <a:solidFill>
                    <a:srgbClr val="000000"/>
                  </a:solidFill>
                  <a:ea typeface="黑体" charset="0"/>
                  <a:cs typeface="黑体" charset="0"/>
                </a:rPr>
                <a:t>知识获取</a:t>
              </a:r>
            </a:p>
          </p:txBody>
        </p:sp>
        <p:sp>
          <p:nvSpPr>
            <p:cNvPr id="15" name="圆角矩形 210"/>
            <p:cNvSpPr>
              <a:spLocks noChangeArrowheads="1"/>
            </p:cNvSpPr>
            <p:nvPr/>
          </p:nvSpPr>
          <p:spPr bwMode="auto">
            <a:xfrm>
              <a:off x="1036224" y="2060125"/>
              <a:ext cx="1297261" cy="504152"/>
            </a:xfrm>
            <a:prstGeom prst="roundRect">
              <a:avLst>
                <a:gd name="adj" fmla="val 16667"/>
              </a:avLst>
            </a:prstGeom>
            <a:gradFill rotWithShape="1">
              <a:gsLst>
                <a:gs pos="0">
                  <a:srgbClr val="F5FFE6"/>
                </a:gs>
                <a:gs pos="64999">
                  <a:srgbClr val="E4FDC2"/>
                </a:gs>
                <a:gs pos="100000">
                  <a:srgbClr val="DAFDA7"/>
                </a:gs>
              </a:gsLst>
              <a:lin ang="5400000" scaled="1"/>
            </a:gradFill>
            <a:ln w="9525">
              <a:solidFill>
                <a:srgbClr val="98B954"/>
              </a:solidFill>
              <a:round/>
              <a:headEnd/>
              <a:tailEnd/>
            </a:ln>
            <a:effectLst>
              <a:outerShdw blurRad="40000" dist="20000" dir="5400000" rotWithShape="0">
                <a:srgbClr val="000000">
                  <a:alpha val="37999"/>
                </a:srgbClr>
              </a:outerShdw>
            </a:effectLst>
          </p:spPr>
          <p:txBody>
            <a:bodyPr lIns="0" rIns="0" anchor="ctr"/>
            <a:lstStyle/>
            <a:p>
              <a:pPr algn="ctr"/>
              <a:r>
                <a:rPr lang="en-US" altLang="zh-CN" sz="1600" dirty="0">
                  <a:solidFill>
                    <a:srgbClr val="000000"/>
                  </a:solidFill>
                  <a:ea typeface="黑体" charset="0"/>
                  <a:cs typeface="黑体" charset="0"/>
                </a:rPr>
                <a:t>Read</a:t>
              </a:r>
              <a:r>
                <a:rPr lang="zh-CN" altLang="en-US" sz="1600" dirty="0">
                  <a:solidFill>
                    <a:srgbClr val="000000"/>
                  </a:solidFill>
                  <a:ea typeface="黑体" charset="0"/>
                  <a:cs typeface="黑体" charset="0"/>
                </a:rPr>
                <a:t> </a:t>
              </a:r>
              <a:r>
                <a:rPr lang="en-US" altLang="zh-CN" sz="1600" dirty="0">
                  <a:solidFill>
                    <a:srgbClr val="000000"/>
                  </a:solidFill>
                  <a:ea typeface="黑体" charset="0"/>
                  <a:cs typeface="黑体" charset="0"/>
                </a:rPr>
                <a:t>Web</a:t>
              </a:r>
              <a:endParaRPr lang="en-US" altLang="zh-CN" sz="1600" dirty="0">
                <a:solidFill>
                  <a:srgbClr val="000000"/>
                </a:solidFill>
                <a:cs typeface="Arial" charset="0"/>
              </a:endParaRPr>
            </a:p>
          </p:txBody>
        </p:sp>
        <p:sp>
          <p:nvSpPr>
            <p:cNvPr id="16" name="圆角矩形 211"/>
            <p:cNvSpPr>
              <a:spLocks noChangeArrowheads="1"/>
            </p:cNvSpPr>
            <p:nvPr/>
          </p:nvSpPr>
          <p:spPr bwMode="auto">
            <a:xfrm>
              <a:off x="1036224" y="2781157"/>
              <a:ext cx="1297261" cy="504151"/>
            </a:xfrm>
            <a:prstGeom prst="roundRect">
              <a:avLst>
                <a:gd name="adj" fmla="val 16667"/>
              </a:avLst>
            </a:prstGeom>
            <a:gradFill rotWithShape="1">
              <a:gsLst>
                <a:gs pos="0">
                  <a:srgbClr val="F5FFE6"/>
                </a:gs>
                <a:gs pos="64999">
                  <a:srgbClr val="E4FDC2"/>
                </a:gs>
                <a:gs pos="100000">
                  <a:srgbClr val="DAFDA7"/>
                </a:gs>
              </a:gsLst>
              <a:lin ang="5400000" scaled="1"/>
            </a:gradFill>
            <a:ln w="9525">
              <a:solidFill>
                <a:srgbClr val="98B954"/>
              </a:solidFill>
              <a:round/>
              <a:headEnd/>
              <a:tailEnd/>
            </a:ln>
            <a:effectLst>
              <a:outerShdw blurRad="40000" dist="20000" dir="5400000" rotWithShape="0">
                <a:srgbClr val="000000">
                  <a:alpha val="37999"/>
                </a:srgbClr>
              </a:outerShdw>
            </a:effectLst>
          </p:spPr>
          <p:txBody>
            <a:bodyPr lIns="0" rIns="0" anchor="ctr"/>
            <a:lstStyle/>
            <a:p>
              <a:pPr algn="ctr"/>
              <a:r>
                <a:rPr lang="en-US" altLang="zh-CN" sz="1600" dirty="0">
                  <a:solidFill>
                    <a:srgbClr val="000000"/>
                  </a:solidFill>
                  <a:ea typeface="黑体" charset="0"/>
                  <a:cs typeface="黑体" charset="0"/>
                </a:rPr>
                <a:t>Read</a:t>
              </a:r>
              <a:r>
                <a:rPr lang="zh-CN" altLang="en-US" sz="1600" dirty="0">
                  <a:solidFill>
                    <a:srgbClr val="000000"/>
                  </a:solidFill>
                  <a:ea typeface="黑体" charset="0"/>
                  <a:cs typeface="黑体" charset="0"/>
                </a:rPr>
                <a:t> </a:t>
              </a:r>
              <a:r>
                <a:rPr lang="en-US" altLang="zh-CN" sz="1600" dirty="0">
                  <a:solidFill>
                    <a:srgbClr val="000000"/>
                  </a:solidFill>
                  <a:ea typeface="黑体" charset="0"/>
                  <a:cs typeface="黑体" charset="0"/>
                </a:rPr>
                <a:t>Media</a:t>
              </a:r>
              <a:endParaRPr lang="en-US" altLang="zh-CN" sz="1600" dirty="0">
                <a:solidFill>
                  <a:srgbClr val="000000"/>
                </a:solidFill>
                <a:cs typeface="Arial" charset="0"/>
              </a:endParaRPr>
            </a:p>
          </p:txBody>
        </p:sp>
      </p:grpSp>
      <p:grpSp>
        <p:nvGrpSpPr>
          <p:cNvPr id="17" name="组合 144"/>
          <p:cNvGrpSpPr>
            <a:grpSpLocks/>
          </p:cNvGrpSpPr>
          <p:nvPr/>
        </p:nvGrpSpPr>
        <p:grpSpPr bwMode="auto">
          <a:xfrm>
            <a:off x="2794000" y="4356100"/>
            <a:ext cx="1195388" cy="1244600"/>
            <a:chOff x="2411760" y="1916832"/>
            <a:chExt cx="1224136" cy="1492624"/>
          </a:xfrm>
        </p:grpSpPr>
        <p:sp>
          <p:nvSpPr>
            <p:cNvPr id="18" name="圆角矩形 203"/>
            <p:cNvSpPr>
              <a:spLocks noChangeArrowheads="1"/>
            </p:cNvSpPr>
            <p:nvPr/>
          </p:nvSpPr>
          <p:spPr bwMode="auto">
            <a:xfrm>
              <a:off x="2411760" y="2091987"/>
              <a:ext cx="1224136" cy="1317469"/>
            </a:xfrm>
            <a:prstGeom prst="roundRect">
              <a:avLst>
                <a:gd name="adj" fmla="val 16667"/>
              </a:avLst>
            </a:prstGeom>
            <a:gradFill rotWithShape="1">
              <a:gsLst>
                <a:gs pos="0">
                  <a:srgbClr val="F0EAF9"/>
                </a:gs>
                <a:gs pos="64999">
                  <a:srgbClr val="D9CBEE"/>
                </a:gs>
                <a:gs pos="100000">
                  <a:srgbClr val="C9B5E8"/>
                </a:gs>
              </a:gsLst>
              <a:lin ang="5400000" scaled="1"/>
            </a:gradFill>
            <a:ln w="9525">
              <a:solidFill>
                <a:srgbClr val="7D60A0"/>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dirty="0">
                <a:solidFill>
                  <a:sysClr val="windowText" lastClr="000000"/>
                </a:solidFill>
                <a:latin typeface="Arial"/>
                <a:ea typeface="黑体"/>
                <a:cs typeface="Arial"/>
              </a:endParaRPr>
            </a:p>
          </p:txBody>
        </p:sp>
        <p:sp>
          <p:nvSpPr>
            <p:cNvPr id="19" name="圆角矩形 204"/>
            <p:cNvSpPr>
              <a:spLocks noChangeArrowheads="1"/>
            </p:cNvSpPr>
            <p:nvPr/>
          </p:nvSpPr>
          <p:spPr bwMode="auto">
            <a:xfrm>
              <a:off x="2634478" y="1916832"/>
              <a:ext cx="785202" cy="359830"/>
            </a:xfrm>
            <a:prstGeom prst="roundRect">
              <a:avLst>
                <a:gd name="adj" fmla="val 16667"/>
              </a:avLst>
            </a:prstGeom>
            <a:gradFill rotWithShape="1">
              <a:gsLst>
                <a:gs pos="0">
                  <a:srgbClr val="F0EAF9"/>
                </a:gs>
                <a:gs pos="64999">
                  <a:srgbClr val="D9CBEE"/>
                </a:gs>
                <a:gs pos="100000">
                  <a:srgbClr val="C9B5E8"/>
                </a:gs>
              </a:gsLst>
              <a:lin ang="5400000" scaled="1"/>
            </a:gradFill>
            <a:ln w="9525">
              <a:solidFill>
                <a:srgbClr val="7D60A0"/>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r>
                <a:rPr lang="ja-JP" altLang="en-US" kern="0">
                  <a:solidFill>
                    <a:sysClr val="windowText" lastClr="000000"/>
                  </a:solidFill>
                  <a:latin typeface="Arial"/>
                  <a:ea typeface="黑体"/>
                  <a:cs typeface="Arial"/>
                </a:rPr>
                <a:t>表示</a:t>
              </a:r>
              <a:endParaRPr lang="zh-CN" altLang="en-US" kern="0" dirty="0">
                <a:solidFill>
                  <a:sysClr val="windowText" lastClr="000000"/>
                </a:solidFill>
                <a:latin typeface="Arial"/>
                <a:ea typeface="黑体"/>
                <a:cs typeface="Arial"/>
              </a:endParaRPr>
            </a:p>
          </p:txBody>
        </p:sp>
        <p:sp>
          <p:nvSpPr>
            <p:cNvPr id="20" name="圆角矩形 205"/>
            <p:cNvSpPr>
              <a:spLocks noChangeArrowheads="1"/>
            </p:cNvSpPr>
            <p:nvPr/>
          </p:nvSpPr>
          <p:spPr bwMode="auto">
            <a:xfrm>
              <a:off x="2483290" y="2453720"/>
              <a:ext cx="1033931" cy="359830"/>
            </a:xfrm>
            <a:prstGeom prst="roundRect">
              <a:avLst>
                <a:gd name="adj" fmla="val 16667"/>
              </a:avLst>
            </a:prstGeom>
            <a:gradFill rotWithShape="1">
              <a:gsLst>
                <a:gs pos="0">
                  <a:srgbClr val="F0EAF9"/>
                </a:gs>
                <a:gs pos="64999">
                  <a:srgbClr val="D9CBEE"/>
                </a:gs>
                <a:gs pos="100000">
                  <a:srgbClr val="C9B5E8"/>
                </a:gs>
              </a:gsLst>
              <a:lin ang="5400000" scaled="1"/>
            </a:gradFill>
            <a:ln w="9525">
              <a:solidFill>
                <a:srgbClr val="7D60A0"/>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知识表示</a:t>
              </a:r>
              <a:endParaRPr lang="zh-CN" altLang="en-US" sz="1400" dirty="0">
                <a:solidFill>
                  <a:srgbClr val="000000"/>
                </a:solidFill>
                <a:ea typeface="黑体" charset="0"/>
                <a:cs typeface="黑体" charset="0"/>
              </a:endParaRPr>
            </a:p>
          </p:txBody>
        </p:sp>
        <p:sp>
          <p:nvSpPr>
            <p:cNvPr id="21" name="圆角矩形 206"/>
            <p:cNvSpPr>
              <a:spLocks noChangeArrowheads="1"/>
            </p:cNvSpPr>
            <p:nvPr/>
          </p:nvSpPr>
          <p:spPr bwMode="auto">
            <a:xfrm>
              <a:off x="2483290" y="2933492"/>
              <a:ext cx="1033931" cy="361733"/>
            </a:xfrm>
            <a:prstGeom prst="roundRect">
              <a:avLst>
                <a:gd name="adj" fmla="val 16667"/>
              </a:avLst>
            </a:prstGeom>
            <a:gradFill rotWithShape="1">
              <a:gsLst>
                <a:gs pos="0">
                  <a:srgbClr val="F0EAF9"/>
                </a:gs>
                <a:gs pos="64999">
                  <a:srgbClr val="D9CBEE"/>
                </a:gs>
                <a:gs pos="100000">
                  <a:srgbClr val="C9B5E8"/>
                </a:gs>
              </a:gsLst>
              <a:lin ang="5400000" scaled="1"/>
            </a:gradFill>
            <a:ln w="9525">
              <a:solidFill>
                <a:srgbClr val="7D60A0"/>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图表示</a:t>
              </a:r>
              <a:endParaRPr lang="zh-CN" altLang="en-US" sz="1400" dirty="0">
                <a:solidFill>
                  <a:srgbClr val="000000"/>
                </a:solidFill>
                <a:ea typeface="黑体" charset="0"/>
                <a:cs typeface="黑体" charset="0"/>
              </a:endParaRPr>
            </a:p>
          </p:txBody>
        </p:sp>
      </p:grpSp>
      <p:grpSp>
        <p:nvGrpSpPr>
          <p:cNvPr id="22" name="组合 147"/>
          <p:cNvGrpSpPr>
            <a:grpSpLocks/>
          </p:cNvGrpSpPr>
          <p:nvPr/>
        </p:nvGrpSpPr>
        <p:grpSpPr bwMode="auto">
          <a:xfrm>
            <a:off x="4130675" y="4356100"/>
            <a:ext cx="1195388" cy="1244600"/>
            <a:chOff x="3707904" y="1916832"/>
            <a:chExt cx="1224136" cy="1492625"/>
          </a:xfrm>
        </p:grpSpPr>
        <p:grpSp>
          <p:nvGrpSpPr>
            <p:cNvPr id="23" name="组合 197"/>
            <p:cNvGrpSpPr>
              <a:grpSpLocks/>
            </p:cNvGrpSpPr>
            <p:nvPr/>
          </p:nvGrpSpPr>
          <p:grpSpPr bwMode="auto">
            <a:xfrm>
              <a:off x="3707904" y="1916832"/>
              <a:ext cx="1224136" cy="1492625"/>
              <a:chOff x="1547664" y="1741458"/>
              <a:chExt cx="1224136" cy="1492625"/>
            </a:xfrm>
          </p:grpSpPr>
          <p:sp>
            <p:nvSpPr>
              <p:cNvPr id="26" name="圆角矩形 201"/>
              <p:cNvSpPr>
                <a:spLocks noChangeArrowheads="1"/>
              </p:cNvSpPr>
              <p:nvPr/>
            </p:nvSpPr>
            <p:spPr bwMode="auto">
              <a:xfrm>
                <a:off x="1547664" y="1886151"/>
                <a:ext cx="1224136" cy="1347932"/>
              </a:xfrm>
              <a:prstGeom prst="roundRect">
                <a:avLst>
                  <a:gd name="adj" fmla="val 16667"/>
                </a:avLst>
              </a:prstGeom>
              <a:gradFill rotWithShape="1">
                <a:gsLst>
                  <a:gs pos="0">
                    <a:srgbClr val="E4F9FF"/>
                  </a:gs>
                  <a:gs pos="64999">
                    <a:srgbClr val="BBEFFF"/>
                  </a:gs>
                  <a:gs pos="100000">
                    <a:srgbClr val="9EEAFF"/>
                  </a:gs>
                </a:gsLst>
                <a:lin ang="5400000" scaled="1"/>
              </a:gradFill>
              <a:ln w="9525">
                <a:solidFill>
                  <a:srgbClr val="46AAC5"/>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dirty="0">
                  <a:solidFill>
                    <a:sysClr val="windowText" lastClr="000000"/>
                  </a:solidFill>
                  <a:latin typeface="Arial"/>
                  <a:ea typeface="黑体"/>
                  <a:cs typeface="Arial"/>
                </a:endParaRPr>
              </a:p>
            </p:txBody>
          </p:sp>
          <p:sp>
            <p:nvSpPr>
              <p:cNvPr id="27" name="圆角矩形 202"/>
              <p:cNvSpPr>
                <a:spLocks noChangeArrowheads="1"/>
              </p:cNvSpPr>
              <p:nvPr/>
            </p:nvSpPr>
            <p:spPr bwMode="auto">
              <a:xfrm>
                <a:off x="1749248" y="1741458"/>
                <a:ext cx="785203" cy="359830"/>
              </a:xfrm>
              <a:prstGeom prst="roundRect">
                <a:avLst>
                  <a:gd name="adj" fmla="val 16667"/>
                </a:avLst>
              </a:prstGeom>
              <a:gradFill rotWithShape="1">
                <a:gsLst>
                  <a:gs pos="0">
                    <a:srgbClr val="E4F9FF"/>
                  </a:gs>
                  <a:gs pos="64999">
                    <a:srgbClr val="BBEFFF"/>
                  </a:gs>
                  <a:gs pos="100000">
                    <a:srgbClr val="9EEAFF"/>
                  </a:gs>
                </a:gsLst>
                <a:lin ang="5400000" scaled="1"/>
              </a:gradFill>
              <a:ln w="9525">
                <a:solidFill>
                  <a:srgbClr val="46AAC5"/>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r>
                  <a:rPr lang="ja-JP" altLang="en-US" kern="0">
                    <a:solidFill>
                      <a:sysClr val="windowText" lastClr="000000"/>
                    </a:solidFill>
                    <a:latin typeface="Arial"/>
                    <a:ea typeface="黑体"/>
                    <a:cs typeface="Arial"/>
                  </a:rPr>
                  <a:t>推理</a:t>
                </a:r>
                <a:endParaRPr lang="zh-CN" altLang="en-US" kern="0" dirty="0">
                  <a:solidFill>
                    <a:sysClr val="windowText" lastClr="000000"/>
                  </a:solidFill>
                  <a:latin typeface="Arial"/>
                  <a:ea typeface="黑体"/>
                  <a:cs typeface="Arial"/>
                </a:endParaRPr>
              </a:p>
            </p:txBody>
          </p:sp>
        </p:grpSp>
        <p:sp>
          <p:nvSpPr>
            <p:cNvPr id="24" name="圆角矩形 198"/>
            <p:cNvSpPr>
              <a:spLocks noChangeArrowheads="1"/>
            </p:cNvSpPr>
            <p:nvPr/>
          </p:nvSpPr>
          <p:spPr bwMode="auto">
            <a:xfrm>
              <a:off x="3779434" y="2430874"/>
              <a:ext cx="1033931" cy="359830"/>
            </a:xfrm>
            <a:prstGeom prst="roundRect">
              <a:avLst>
                <a:gd name="adj" fmla="val 16667"/>
              </a:avLst>
            </a:prstGeom>
            <a:gradFill rotWithShape="1">
              <a:gsLst>
                <a:gs pos="0">
                  <a:srgbClr val="E4F9FF"/>
                </a:gs>
                <a:gs pos="64999">
                  <a:srgbClr val="BBEFFF"/>
                </a:gs>
                <a:gs pos="100000">
                  <a:srgbClr val="9EEAFF"/>
                </a:gs>
              </a:gsLst>
              <a:lin ang="5400000" scaled="1"/>
            </a:gradFill>
            <a:ln w="9525">
              <a:solidFill>
                <a:srgbClr val="46AAC5"/>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认知推理</a:t>
              </a:r>
              <a:endParaRPr lang="zh-CN" altLang="en-US" sz="2800" dirty="0">
                <a:solidFill>
                  <a:srgbClr val="000000"/>
                </a:solidFill>
                <a:ea typeface="黑体" charset="0"/>
                <a:cs typeface="黑体" charset="0"/>
              </a:endParaRPr>
            </a:p>
          </p:txBody>
        </p:sp>
        <p:sp>
          <p:nvSpPr>
            <p:cNvPr id="25" name="圆角矩形 199"/>
            <p:cNvSpPr>
              <a:spLocks noChangeArrowheads="1"/>
            </p:cNvSpPr>
            <p:nvPr/>
          </p:nvSpPr>
          <p:spPr bwMode="auto">
            <a:xfrm>
              <a:off x="3779434" y="2910646"/>
              <a:ext cx="1033931" cy="359830"/>
            </a:xfrm>
            <a:prstGeom prst="roundRect">
              <a:avLst>
                <a:gd name="adj" fmla="val 16667"/>
              </a:avLst>
            </a:prstGeom>
            <a:gradFill rotWithShape="1">
              <a:gsLst>
                <a:gs pos="0">
                  <a:srgbClr val="E4F9FF"/>
                </a:gs>
                <a:gs pos="64999">
                  <a:srgbClr val="BBEFFF"/>
                </a:gs>
                <a:gs pos="100000">
                  <a:srgbClr val="9EEAFF"/>
                </a:gs>
              </a:gsLst>
              <a:lin ang="5400000" scaled="1"/>
            </a:gradFill>
            <a:ln w="9525">
              <a:solidFill>
                <a:srgbClr val="46AAC5"/>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自校验</a:t>
              </a:r>
              <a:endParaRPr lang="zh-CN" altLang="en-US" sz="2800" dirty="0">
                <a:solidFill>
                  <a:srgbClr val="000000"/>
                </a:solidFill>
                <a:ea typeface="黑体" charset="0"/>
                <a:cs typeface="黑体" charset="0"/>
              </a:endParaRPr>
            </a:p>
          </p:txBody>
        </p:sp>
      </p:grpSp>
      <p:grpSp>
        <p:nvGrpSpPr>
          <p:cNvPr id="28" name="组合 150"/>
          <p:cNvGrpSpPr>
            <a:grpSpLocks/>
          </p:cNvGrpSpPr>
          <p:nvPr/>
        </p:nvGrpSpPr>
        <p:grpSpPr bwMode="auto">
          <a:xfrm>
            <a:off x="5467350" y="4356100"/>
            <a:ext cx="1195388" cy="1244600"/>
            <a:chOff x="5004048" y="1916832"/>
            <a:chExt cx="1224136" cy="1492627"/>
          </a:xfrm>
        </p:grpSpPr>
        <p:grpSp>
          <p:nvGrpSpPr>
            <p:cNvPr id="29" name="组合 191"/>
            <p:cNvGrpSpPr>
              <a:grpSpLocks/>
            </p:cNvGrpSpPr>
            <p:nvPr/>
          </p:nvGrpSpPr>
          <p:grpSpPr bwMode="auto">
            <a:xfrm>
              <a:off x="5004048" y="1916832"/>
              <a:ext cx="1224136" cy="1492627"/>
              <a:chOff x="1691680" y="1772816"/>
              <a:chExt cx="1224136" cy="1492627"/>
            </a:xfrm>
          </p:grpSpPr>
          <p:sp>
            <p:nvSpPr>
              <p:cNvPr id="32" name="圆角矩形 195"/>
              <p:cNvSpPr>
                <a:spLocks noChangeArrowheads="1"/>
              </p:cNvSpPr>
              <p:nvPr/>
            </p:nvSpPr>
            <p:spPr bwMode="auto">
              <a:xfrm>
                <a:off x="1691680" y="1917509"/>
                <a:ext cx="1224136" cy="134793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dirty="0">
                  <a:solidFill>
                    <a:sysClr val="windowText" lastClr="000000"/>
                  </a:solidFill>
                  <a:latin typeface="Arial"/>
                  <a:ea typeface="黑体"/>
                  <a:cs typeface="Arial"/>
                </a:endParaRPr>
              </a:p>
            </p:txBody>
          </p:sp>
          <p:sp>
            <p:nvSpPr>
              <p:cNvPr id="33" name="圆角矩形 196"/>
              <p:cNvSpPr>
                <a:spLocks noChangeArrowheads="1"/>
              </p:cNvSpPr>
              <p:nvPr/>
            </p:nvSpPr>
            <p:spPr bwMode="auto">
              <a:xfrm>
                <a:off x="1914398" y="1772816"/>
                <a:ext cx="785202" cy="359830"/>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r>
                  <a:rPr lang="zh-CN" altLang="en-US" kern="0" dirty="0">
                    <a:solidFill>
                      <a:sysClr val="windowText" lastClr="000000"/>
                    </a:solidFill>
                    <a:latin typeface="Arial"/>
                    <a:ea typeface="黑体"/>
                    <a:cs typeface="Arial"/>
                  </a:rPr>
                  <a:t>预测</a:t>
                </a:r>
              </a:p>
            </p:txBody>
          </p:sp>
        </p:grpSp>
        <p:sp>
          <p:nvSpPr>
            <p:cNvPr id="30" name="圆角矩形 192"/>
            <p:cNvSpPr>
              <a:spLocks noChangeArrowheads="1"/>
            </p:cNvSpPr>
            <p:nvPr/>
          </p:nvSpPr>
          <p:spPr bwMode="auto">
            <a:xfrm>
              <a:off x="5122723" y="2430874"/>
              <a:ext cx="1033931" cy="359830"/>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blurRad="40000" dist="20000" dir="5400000" rotWithShape="0">
                <a:srgbClr val="000000">
                  <a:alpha val="37999"/>
                </a:srgbClr>
              </a:outerShdw>
            </a:effectLst>
          </p:spPr>
          <p:txBody>
            <a:bodyPr lIns="0" rIns="0" anchor="ctr"/>
            <a:lstStyle/>
            <a:p>
              <a:pPr algn="ctr">
                <a:defRPr/>
              </a:pPr>
              <a:r>
                <a:rPr lang="ja-JP" altLang="en-US" sz="1400">
                  <a:solidFill>
                    <a:srgbClr val="000000"/>
                  </a:solidFill>
                  <a:ea typeface="黑体" charset="0"/>
                  <a:cs typeface="黑体" charset="0"/>
                </a:rPr>
                <a:t>新知识学习</a:t>
              </a:r>
              <a:endParaRPr lang="zh-CN" altLang="en-US" sz="2800" dirty="0">
                <a:solidFill>
                  <a:srgbClr val="000000"/>
                </a:solidFill>
                <a:ea typeface="黑体" charset="0"/>
                <a:cs typeface="黑体" charset="0"/>
              </a:endParaRPr>
            </a:p>
          </p:txBody>
        </p:sp>
        <p:sp>
          <p:nvSpPr>
            <p:cNvPr id="31" name="圆角矩形 193"/>
            <p:cNvSpPr>
              <a:spLocks noChangeArrowheads="1"/>
            </p:cNvSpPr>
            <p:nvPr/>
          </p:nvSpPr>
          <p:spPr bwMode="auto">
            <a:xfrm>
              <a:off x="5122723" y="2925878"/>
              <a:ext cx="1033931" cy="359830"/>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r>
                <a:rPr lang="zh-CN" altLang="en-US" sz="1400" kern="0" dirty="0">
                  <a:solidFill>
                    <a:sysClr val="windowText" lastClr="000000"/>
                  </a:solidFill>
                  <a:latin typeface="Arial"/>
                  <a:ea typeface="黑体"/>
                  <a:cs typeface="Arial"/>
                </a:rPr>
                <a:t>趋势预测</a:t>
              </a:r>
              <a:endParaRPr lang="zh-CN" altLang="en-US" sz="2800" kern="0" dirty="0">
                <a:solidFill>
                  <a:sysClr val="windowText" lastClr="000000"/>
                </a:solidFill>
                <a:latin typeface="Arial"/>
                <a:ea typeface="黑体"/>
                <a:cs typeface="Arial"/>
              </a:endParaRPr>
            </a:p>
          </p:txBody>
        </p:sp>
      </p:grpSp>
      <p:grpSp>
        <p:nvGrpSpPr>
          <p:cNvPr id="34" name="组合 153"/>
          <p:cNvGrpSpPr>
            <a:grpSpLocks/>
          </p:cNvGrpSpPr>
          <p:nvPr/>
        </p:nvGrpSpPr>
        <p:grpSpPr bwMode="auto">
          <a:xfrm>
            <a:off x="6804025" y="4356100"/>
            <a:ext cx="1195388" cy="1244600"/>
            <a:chOff x="6300192" y="1916832"/>
            <a:chExt cx="1224136" cy="1492625"/>
          </a:xfrm>
        </p:grpSpPr>
        <p:grpSp>
          <p:nvGrpSpPr>
            <p:cNvPr id="35" name="组合 185"/>
            <p:cNvGrpSpPr>
              <a:grpSpLocks/>
            </p:cNvGrpSpPr>
            <p:nvPr/>
          </p:nvGrpSpPr>
          <p:grpSpPr bwMode="auto">
            <a:xfrm>
              <a:off x="6300192" y="1916832"/>
              <a:ext cx="1224136" cy="1492625"/>
              <a:chOff x="1547664" y="1903385"/>
              <a:chExt cx="1224136" cy="1492625"/>
            </a:xfrm>
          </p:grpSpPr>
          <p:sp>
            <p:nvSpPr>
              <p:cNvPr id="38" name="圆角矩形 189"/>
              <p:cNvSpPr>
                <a:spLocks noChangeArrowheads="1"/>
              </p:cNvSpPr>
              <p:nvPr/>
            </p:nvSpPr>
            <p:spPr bwMode="auto">
              <a:xfrm>
                <a:off x="1547664" y="2048078"/>
                <a:ext cx="1224136" cy="1347932"/>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dirty="0">
                  <a:solidFill>
                    <a:sysClr val="windowText" lastClr="000000"/>
                  </a:solidFill>
                  <a:latin typeface="Arial"/>
                  <a:ea typeface="黑体"/>
                  <a:cs typeface="Arial"/>
                </a:endParaRPr>
              </a:p>
            </p:txBody>
          </p:sp>
          <p:sp>
            <p:nvSpPr>
              <p:cNvPr id="39" name="圆角矩形 190"/>
              <p:cNvSpPr>
                <a:spLocks noChangeArrowheads="1"/>
              </p:cNvSpPr>
              <p:nvPr/>
            </p:nvSpPr>
            <p:spPr bwMode="auto">
              <a:xfrm>
                <a:off x="1749248" y="1903385"/>
                <a:ext cx="785203" cy="35983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r>
                  <a:rPr lang="ja-JP" altLang="en-US" kern="0">
                    <a:solidFill>
                      <a:sysClr val="windowText" lastClr="000000"/>
                    </a:solidFill>
                    <a:latin typeface="Arial"/>
                    <a:ea typeface="黑体"/>
                    <a:cs typeface="Arial"/>
                  </a:rPr>
                  <a:t>决策</a:t>
                </a:r>
                <a:endParaRPr lang="zh-CN" altLang="en-US" kern="0" dirty="0">
                  <a:solidFill>
                    <a:sysClr val="windowText" lastClr="000000"/>
                  </a:solidFill>
                  <a:latin typeface="Arial"/>
                  <a:ea typeface="黑体"/>
                  <a:cs typeface="Arial"/>
                </a:endParaRPr>
              </a:p>
            </p:txBody>
          </p:sp>
        </p:grpSp>
        <p:sp>
          <p:nvSpPr>
            <p:cNvPr id="36" name="圆角矩形 186"/>
            <p:cNvSpPr>
              <a:spLocks noChangeArrowheads="1"/>
            </p:cNvSpPr>
            <p:nvPr/>
          </p:nvSpPr>
          <p:spPr bwMode="auto">
            <a:xfrm>
              <a:off x="6418867" y="2444201"/>
              <a:ext cx="1033931" cy="359829"/>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专家智库</a:t>
              </a:r>
              <a:endParaRPr lang="zh-CN" altLang="en-US" sz="1400" dirty="0">
                <a:solidFill>
                  <a:srgbClr val="000000"/>
                </a:solidFill>
                <a:ea typeface="黑体" charset="0"/>
                <a:cs typeface="黑体" charset="0"/>
              </a:endParaRPr>
            </a:p>
          </p:txBody>
        </p:sp>
        <p:sp>
          <p:nvSpPr>
            <p:cNvPr id="37" name="圆角矩形 187"/>
            <p:cNvSpPr>
              <a:spLocks noChangeArrowheads="1"/>
            </p:cNvSpPr>
            <p:nvPr/>
          </p:nvSpPr>
          <p:spPr bwMode="auto">
            <a:xfrm>
              <a:off x="6418867" y="2925877"/>
              <a:ext cx="1033931" cy="359830"/>
            </a:xfrm>
            <a:prstGeom prst="roundRect">
              <a:avLst>
                <a:gd name="adj" fmla="val 16667"/>
              </a:avLst>
            </a:prstGeom>
            <a:gradFill rotWithShape="1">
              <a:gsLst>
                <a:gs pos="0">
                  <a:srgbClr val="FFEBDB"/>
                </a:gs>
                <a:gs pos="64999">
                  <a:srgbClr val="FFD0AA"/>
                </a:gs>
                <a:gs pos="100000">
                  <a:srgbClr val="FFBE86"/>
                </a:gs>
              </a:gsLst>
              <a:lin ang="5400000" scaled="1"/>
            </a:gradFill>
            <a:ln w="9525">
              <a:solidFill>
                <a:srgbClr val="F69240"/>
              </a:solidFill>
              <a:round/>
              <a:headEnd/>
              <a:tailEnd/>
            </a:ln>
            <a:effectLst>
              <a:outerShdw blurRad="40000" dist="20000" dir="5400000" rotWithShape="0">
                <a:srgbClr val="000000">
                  <a:alpha val="37999"/>
                </a:srgbClr>
              </a:outerShdw>
            </a:effectLst>
          </p:spPr>
          <p:txBody>
            <a:bodyPr anchor="ctr"/>
            <a:lstStyle/>
            <a:p>
              <a:pPr algn="ctr">
                <a:defRPr/>
              </a:pPr>
              <a:r>
                <a:rPr lang="ja-JP" altLang="en-US" sz="1400">
                  <a:solidFill>
                    <a:srgbClr val="000000"/>
                  </a:solidFill>
                  <a:ea typeface="黑体" charset="0"/>
                  <a:cs typeface="黑体" charset="0"/>
                </a:rPr>
                <a:t>智能问答</a:t>
              </a:r>
              <a:endParaRPr lang="zh-CN" altLang="en-US" sz="1400" dirty="0">
                <a:solidFill>
                  <a:srgbClr val="000000"/>
                </a:solidFill>
                <a:ea typeface="黑体" charset="0"/>
                <a:cs typeface="黑体" charset="0"/>
              </a:endParaRPr>
            </a:p>
          </p:txBody>
        </p:sp>
      </p:grpSp>
      <p:grpSp>
        <p:nvGrpSpPr>
          <p:cNvPr id="40" name="组合 156"/>
          <p:cNvGrpSpPr>
            <a:grpSpLocks/>
          </p:cNvGrpSpPr>
          <p:nvPr/>
        </p:nvGrpSpPr>
        <p:grpSpPr bwMode="auto">
          <a:xfrm>
            <a:off x="3611563" y="4003676"/>
            <a:ext cx="4037012" cy="239713"/>
            <a:chOff x="2889524" y="1556792"/>
            <a:chExt cx="4130748" cy="288032"/>
          </a:xfrm>
        </p:grpSpPr>
        <p:sp>
          <p:nvSpPr>
            <p:cNvPr id="41" name="上箭头 180"/>
            <p:cNvSpPr>
              <a:spLocks noChangeArrowheads="1"/>
            </p:cNvSpPr>
            <p:nvPr/>
          </p:nvSpPr>
          <p:spPr bwMode="auto">
            <a:xfrm>
              <a:off x="2889524" y="1556792"/>
              <a:ext cx="242029" cy="288032"/>
            </a:xfrm>
            <a:prstGeom prst="upArrow">
              <a:avLst>
                <a:gd name="adj1" fmla="val 50000"/>
                <a:gd name="adj2" fmla="val 50000"/>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2" name="上箭头 182"/>
            <p:cNvSpPr>
              <a:spLocks noChangeArrowheads="1"/>
            </p:cNvSpPr>
            <p:nvPr/>
          </p:nvSpPr>
          <p:spPr bwMode="auto">
            <a:xfrm>
              <a:off x="4211753" y="1556792"/>
              <a:ext cx="242029" cy="288032"/>
            </a:xfrm>
            <a:prstGeom prst="upArrow">
              <a:avLst>
                <a:gd name="adj1" fmla="val 50000"/>
                <a:gd name="adj2" fmla="val 50000"/>
              </a:avLst>
            </a:prstGeom>
            <a:gradFill rotWithShape="1">
              <a:gsLst>
                <a:gs pos="0">
                  <a:srgbClr val="E4F9FF"/>
                </a:gs>
                <a:gs pos="64999">
                  <a:srgbClr val="BBEFFF"/>
                </a:gs>
                <a:gs pos="100000">
                  <a:srgbClr val="9EEAFF"/>
                </a:gs>
              </a:gsLst>
              <a:lin ang="5400000" scaled="1"/>
            </a:gradFill>
            <a:ln w="9525">
              <a:solidFill>
                <a:srgbClr val="46AAC5"/>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3" name="上箭头 183"/>
            <p:cNvSpPr>
              <a:spLocks noChangeArrowheads="1"/>
            </p:cNvSpPr>
            <p:nvPr/>
          </p:nvSpPr>
          <p:spPr bwMode="auto">
            <a:xfrm>
              <a:off x="5482003" y="1556792"/>
              <a:ext cx="242029" cy="288032"/>
            </a:xfrm>
            <a:prstGeom prst="upArrow">
              <a:avLst>
                <a:gd name="adj1" fmla="val 50000"/>
                <a:gd name="adj2" fmla="val 50000"/>
              </a:avLst>
            </a:prstGeom>
            <a:gradFill rotWithShape="1">
              <a:gsLst>
                <a:gs pos="0">
                  <a:srgbClr val="FFE5E5"/>
                </a:gs>
                <a:gs pos="64999">
                  <a:srgbClr val="FFBEBD"/>
                </a:gs>
                <a:gs pos="100000">
                  <a:srgbClr val="FFA2A1"/>
                </a:gs>
              </a:gsLst>
              <a:lin ang="5400000" scaled="1"/>
            </a:gradFill>
            <a:ln w="9525">
              <a:solidFill>
                <a:srgbClr val="BE4B48"/>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4" name="上箭头 184"/>
            <p:cNvSpPr>
              <a:spLocks noChangeArrowheads="1"/>
            </p:cNvSpPr>
            <p:nvPr/>
          </p:nvSpPr>
          <p:spPr bwMode="auto">
            <a:xfrm>
              <a:off x="6778243" y="1556792"/>
              <a:ext cx="242029" cy="288032"/>
            </a:xfrm>
            <a:prstGeom prst="upArrow">
              <a:avLst>
                <a:gd name="adj1" fmla="val 50000"/>
                <a:gd name="adj2" fmla="val 50000"/>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grpSp>
      <p:sp>
        <p:nvSpPr>
          <p:cNvPr id="45" name="矩形 159"/>
          <p:cNvSpPr>
            <a:spLocks noChangeArrowheads="1"/>
          </p:cNvSpPr>
          <p:nvPr/>
        </p:nvSpPr>
        <p:spPr bwMode="auto">
          <a:xfrm>
            <a:off x="2652713" y="4287839"/>
            <a:ext cx="5453062" cy="1457325"/>
          </a:xfrm>
          <a:prstGeom prst="rect">
            <a:avLst/>
          </a:prstGeom>
          <a:noFill/>
          <a:ln w="9525">
            <a:solidFill>
              <a:srgbClr val="000000"/>
            </a:solidFill>
            <a:miter lim="800000"/>
            <a:headEnd/>
            <a:tailEnd/>
          </a:ln>
          <a:effectLst>
            <a:outerShdw blurRad="40000" dist="20000" dir="5400000" rotWithShape="0">
              <a:srgbClr val="000000">
                <a:alpha val="37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6" name="右箭头 166"/>
          <p:cNvSpPr>
            <a:spLocks noChangeArrowheads="1"/>
          </p:cNvSpPr>
          <p:nvPr/>
        </p:nvSpPr>
        <p:spPr bwMode="auto">
          <a:xfrm>
            <a:off x="3989388" y="5362576"/>
            <a:ext cx="158750" cy="201613"/>
          </a:xfrm>
          <a:prstGeom prst="rightArrow">
            <a:avLst>
              <a:gd name="adj1" fmla="val 50000"/>
              <a:gd name="adj2" fmla="val 50000"/>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7" name="右箭头 168"/>
          <p:cNvSpPr>
            <a:spLocks noChangeArrowheads="1"/>
          </p:cNvSpPr>
          <p:nvPr/>
        </p:nvSpPr>
        <p:spPr bwMode="auto">
          <a:xfrm>
            <a:off x="5307014" y="5324476"/>
            <a:ext cx="160337" cy="201613"/>
          </a:xfrm>
          <a:prstGeom prst="rightArrow">
            <a:avLst>
              <a:gd name="adj1" fmla="val 50000"/>
              <a:gd name="adj2" fmla="val 50000"/>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8" name="右箭头 171"/>
          <p:cNvSpPr>
            <a:spLocks noChangeArrowheads="1"/>
          </p:cNvSpPr>
          <p:nvPr/>
        </p:nvSpPr>
        <p:spPr bwMode="auto">
          <a:xfrm>
            <a:off x="6662738" y="5324476"/>
            <a:ext cx="158750" cy="201613"/>
          </a:xfrm>
          <a:prstGeom prst="rightArrow">
            <a:avLst>
              <a:gd name="adj1" fmla="val 50000"/>
              <a:gd name="adj2" fmla="val 50000"/>
            </a:avLst>
          </a:prstGeom>
          <a:gradFill rotWithShape="1">
            <a:gsLst>
              <a:gs pos="0">
                <a:srgbClr val="EDEDED"/>
              </a:gs>
              <a:gs pos="64999">
                <a:srgbClr val="D0D0D0"/>
              </a:gs>
              <a:gs pos="100000">
                <a:srgbClr val="BCBCBC"/>
              </a:gs>
            </a:gsLst>
            <a:lin ang="5400000" scaled="1"/>
          </a:gradFill>
          <a:ln w="9525">
            <a:solidFill>
              <a:srgbClr val="00000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49" name="左箭头 172"/>
          <p:cNvSpPr>
            <a:spLocks noChangeArrowheads="1"/>
          </p:cNvSpPr>
          <p:nvPr/>
        </p:nvSpPr>
        <p:spPr bwMode="auto">
          <a:xfrm>
            <a:off x="7999414" y="4964113"/>
            <a:ext cx="211137" cy="201612"/>
          </a:xfrm>
          <a:prstGeom prst="leftArrow">
            <a:avLst>
              <a:gd name="adj1" fmla="val 50000"/>
              <a:gd name="adj2" fmla="val 50132"/>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0" name="上箭头 173"/>
          <p:cNvSpPr>
            <a:spLocks noChangeArrowheads="1"/>
          </p:cNvSpPr>
          <p:nvPr/>
        </p:nvSpPr>
        <p:spPr bwMode="auto">
          <a:xfrm>
            <a:off x="3611564" y="5759451"/>
            <a:ext cx="238125" cy="239713"/>
          </a:xfrm>
          <a:prstGeom prst="upArrow">
            <a:avLst>
              <a:gd name="adj1" fmla="val 50000"/>
              <a:gd name="adj2" fmla="val 49611"/>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1" name="上箭头 174"/>
          <p:cNvSpPr>
            <a:spLocks noChangeArrowheads="1"/>
          </p:cNvSpPr>
          <p:nvPr/>
        </p:nvSpPr>
        <p:spPr bwMode="auto">
          <a:xfrm>
            <a:off x="4903789" y="5759451"/>
            <a:ext cx="236537" cy="239713"/>
          </a:xfrm>
          <a:prstGeom prst="upArrow">
            <a:avLst>
              <a:gd name="adj1" fmla="val 50000"/>
              <a:gd name="adj2" fmla="val 49944"/>
            </a:avLst>
          </a:prstGeom>
          <a:gradFill rotWithShape="1">
            <a:gsLst>
              <a:gs pos="0">
                <a:srgbClr val="E4F9FF"/>
              </a:gs>
              <a:gs pos="64999">
                <a:srgbClr val="BBEFFF"/>
              </a:gs>
              <a:gs pos="100000">
                <a:srgbClr val="9EEAFF"/>
              </a:gs>
            </a:gsLst>
            <a:lin ang="5400000" scaled="1"/>
          </a:gradFill>
          <a:ln w="9525">
            <a:solidFill>
              <a:srgbClr val="46AAC5"/>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2" name="上箭头 175"/>
          <p:cNvSpPr>
            <a:spLocks noChangeArrowheads="1"/>
          </p:cNvSpPr>
          <p:nvPr/>
        </p:nvSpPr>
        <p:spPr bwMode="auto">
          <a:xfrm>
            <a:off x="6145214" y="5759451"/>
            <a:ext cx="236537" cy="239713"/>
          </a:xfrm>
          <a:prstGeom prst="upArrow">
            <a:avLst>
              <a:gd name="adj1" fmla="val 50000"/>
              <a:gd name="adj2" fmla="val 49944"/>
            </a:avLst>
          </a:prstGeom>
          <a:gradFill rotWithShape="1">
            <a:gsLst>
              <a:gs pos="0">
                <a:srgbClr val="FFE5E5"/>
              </a:gs>
              <a:gs pos="64999">
                <a:srgbClr val="FFBEBD"/>
              </a:gs>
              <a:gs pos="100000">
                <a:srgbClr val="FFA2A1"/>
              </a:gs>
            </a:gsLst>
            <a:lin ang="5400000" scaled="1"/>
          </a:gradFill>
          <a:ln w="9525">
            <a:solidFill>
              <a:srgbClr val="BE4B48"/>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3" name="上箭头 176"/>
          <p:cNvSpPr>
            <a:spLocks noChangeArrowheads="1"/>
          </p:cNvSpPr>
          <p:nvPr/>
        </p:nvSpPr>
        <p:spPr bwMode="auto">
          <a:xfrm>
            <a:off x="7410451" y="5765800"/>
            <a:ext cx="238125" cy="241300"/>
          </a:xfrm>
          <a:prstGeom prst="upArrow">
            <a:avLst>
              <a:gd name="adj1" fmla="val 50000"/>
              <a:gd name="adj2" fmla="val 49940"/>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4" name="下箭头 177"/>
          <p:cNvSpPr>
            <a:spLocks noChangeArrowheads="1"/>
          </p:cNvSpPr>
          <p:nvPr/>
        </p:nvSpPr>
        <p:spPr bwMode="auto">
          <a:xfrm>
            <a:off x="8364539" y="4037013"/>
            <a:ext cx="211137" cy="228600"/>
          </a:xfrm>
          <a:prstGeom prst="downArrow">
            <a:avLst>
              <a:gd name="adj1" fmla="val 50000"/>
              <a:gd name="adj2" fmla="val 49900"/>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5" name="圆角矩形 178"/>
          <p:cNvSpPr>
            <a:spLocks noChangeArrowheads="1"/>
          </p:cNvSpPr>
          <p:nvPr/>
        </p:nvSpPr>
        <p:spPr bwMode="auto">
          <a:xfrm>
            <a:off x="893763" y="3462339"/>
            <a:ext cx="1689100" cy="541337"/>
          </a:xfrm>
          <a:prstGeom prst="roundRect">
            <a:avLst>
              <a:gd name="adj" fmla="val 16667"/>
            </a:avLst>
          </a:prstGeom>
          <a:gradFill rotWithShape="1">
            <a:gsLst>
              <a:gs pos="0">
                <a:srgbClr val="9CC746"/>
              </a:gs>
              <a:gs pos="20000">
                <a:srgbClr val="9BC348"/>
              </a:gs>
              <a:gs pos="100000">
                <a:srgbClr val="769535"/>
              </a:gs>
            </a:gsLst>
            <a:lin ang="5400000"/>
          </a:gradFill>
          <a:ln w="9525">
            <a:solidFill>
              <a:srgbClr val="98B954"/>
            </a:solidFill>
            <a:round/>
            <a:headEnd/>
            <a:tailEnd/>
          </a:ln>
          <a:effectLst>
            <a:outerShdw blurRad="40000" dist="23000" dir="5400000" rotWithShape="0">
              <a:srgbClr val="000000">
                <a:alpha val="34998"/>
              </a:srgbClr>
            </a:outerShdw>
          </a:effectLst>
        </p:spPr>
        <p:txBody>
          <a:bodyPr anchor="ctr"/>
          <a:lstStyle/>
          <a:p>
            <a:pPr algn="ctr"/>
            <a:r>
              <a:rPr lang="zh-CN" altLang="en-US">
                <a:solidFill>
                  <a:srgbClr val="FFFFFF"/>
                </a:solidFill>
                <a:ea typeface="黑体" charset="0"/>
                <a:cs typeface="黑体" charset="0"/>
              </a:rPr>
              <a:t>实时数据</a:t>
            </a:r>
            <a:endParaRPr lang="en-US" altLang="zh-CN">
              <a:solidFill>
                <a:srgbClr val="FFFFFF"/>
              </a:solidFill>
              <a:cs typeface="Arial" charset="0"/>
            </a:endParaRPr>
          </a:p>
          <a:p>
            <a:pPr algn="ctr"/>
            <a:r>
              <a:rPr lang="zh-CN" altLang="en-US">
                <a:solidFill>
                  <a:srgbClr val="FFFFFF"/>
                </a:solidFill>
                <a:ea typeface="黑体" charset="0"/>
                <a:cs typeface="黑体" charset="0"/>
              </a:rPr>
              <a:t>采集系统</a:t>
            </a:r>
          </a:p>
        </p:txBody>
      </p:sp>
      <p:sp>
        <p:nvSpPr>
          <p:cNvPr id="56" name="下箭头 179"/>
          <p:cNvSpPr>
            <a:spLocks noChangeArrowheads="1"/>
          </p:cNvSpPr>
          <p:nvPr/>
        </p:nvSpPr>
        <p:spPr bwMode="auto">
          <a:xfrm>
            <a:off x="1738313" y="4003675"/>
            <a:ext cx="176212" cy="300038"/>
          </a:xfrm>
          <a:prstGeom prst="downArrow">
            <a:avLst>
              <a:gd name="adj1" fmla="val 50000"/>
              <a:gd name="adj2" fmla="val 49875"/>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7" name="下箭头 213"/>
          <p:cNvSpPr>
            <a:spLocks noChangeArrowheads="1"/>
          </p:cNvSpPr>
          <p:nvPr/>
        </p:nvSpPr>
        <p:spPr bwMode="auto">
          <a:xfrm>
            <a:off x="1731964" y="5768975"/>
            <a:ext cx="211137" cy="228600"/>
          </a:xfrm>
          <a:prstGeom prst="downArrow">
            <a:avLst>
              <a:gd name="adj1" fmla="val 50000"/>
              <a:gd name="adj2" fmla="val 49900"/>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
        <p:nvSpPr>
          <p:cNvPr id="58" name="上箭头 214"/>
          <p:cNvSpPr>
            <a:spLocks noChangeArrowheads="1"/>
          </p:cNvSpPr>
          <p:nvPr/>
        </p:nvSpPr>
        <p:spPr bwMode="auto">
          <a:xfrm>
            <a:off x="4056064" y="2857501"/>
            <a:ext cx="1762125" cy="563563"/>
          </a:xfrm>
          <a:prstGeom prst="upArrow">
            <a:avLst>
              <a:gd name="adj1" fmla="val 50000"/>
              <a:gd name="adj2" fmla="val 50000"/>
            </a:avLst>
          </a:prstGeom>
          <a:gradFill rotWithShape="1">
            <a:gsLst>
              <a:gs pos="0">
                <a:srgbClr val="E4F9FF"/>
              </a:gs>
              <a:gs pos="64999">
                <a:srgbClr val="BBEFFF"/>
              </a:gs>
              <a:gs pos="100000">
                <a:srgbClr val="9EEAFF"/>
              </a:gs>
            </a:gsLst>
            <a:lin ang="5400000" scaled="1"/>
          </a:gradFill>
          <a:ln w="9525">
            <a:solidFill>
              <a:srgbClr val="46AAC5"/>
            </a:solidFill>
            <a:miter lim="800000"/>
            <a:headEnd/>
            <a:tailEnd/>
          </a:ln>
          <a:effectLst>
            <a:outerShdw blurRad="40000" dist="20000" dir="5400000" rotWithShape="0">
              <a:srgbClr val="000000">
                <a:alpha val="37999"/>
              </a:srgbClr>
            </a:outerShdw>
          </a:effectLst>
        </p:spPr>
        <p:txBody>
          <a:bodyPr anchor="ctr"/>
          <a:lstStyle/>
          <a:p>
            <a:pPr algn="ctr" fontAlgn="auto">
              <a:spcBef>
                <a:spcPts val="0"/>
              </a:spcBef>
              <a:spcAft>
                <a:spcPts val="0"/>
              </a:spcAft>
              <a:defRPr/>
            </a:pPr>
            <a:endParaRPr lang="zh-CN" altLang="en-US" kern="0">
              <a:solidFill>
                <a:sysClr val="windowText" lastClr="000000"/>
              </a:solidFill>
              <a:latin typeface="Arial"/>
              <a:ea typeface="黑体"/>
              <a:cs typeface="Arial"/>
            </a:endParaRPr>
          </a:p>
        </p:txBody>
      </p:sp>
    </p:spTree>
    <p:extLst>
      <p:ext uri="{BB962C8B-B14F-4D97-AF65-F5344CB8AC3E}">
        <p14:creationId xmlns:p14="http://schemas.microsoft.com/office/powerpoint/2010/main" val="40437836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副标题 4"/>
          <p:cNvSpPr txBox="1">
            <a:spLocks/>
          </p:cNvSpPr>
          <p:nvPr/>
        </p:nvSpPr>
        <p:spPr bwMode="auto">
          <a:xfrm>
            <a:off x="381000" y="6451600"/>
            <a:ext cx="9144000" cy="406400"/>
          </a:xfrm>
          <a:prstGeom prst="rect">
            <a:avLst/>
          </a:prstGeom>
          <a:solidFill>
            <a:schemeClr val="bg1"/>
          </a:solidFill>
          <a:ln w="9525">
            <a:solidFill>
              <a:schemeClr val="bg1"/>
            </a:solidFill>
            <a:miter lim="800000"/>
            <a:headEnd/>
            <a:tailEnd/>
          </a:ln>
        </p:spPr>
        <p:txBody>
          <a:bodyPr lIns="166154" tIns="42203" rIns="66462" bIns="42203"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endParaRPr kumimoji="0" lang="en-US" altLang="zh-CN" sz="1200" b="1"/>
          </a:p>
        </p:txBody>
      </p:sp>
      <p:sp>
        <p:nvSpPr>
          <p:cNvPr id="2" name="Title 1"/>
          <p:cNvSpPr>
            <a:spLocks noGrp="1"/>
          </p:cNvSpPr>
          <p:nvPr>
            <p:ph type="title"/>
          </p:nvPr>
        </p:nvSpPr>
        <p:spPr/>
        <p:txBody>
          <a:bodyPr/>
          <a:lstStyle/>
          <a:p>
            <a:pPr>
              <a:defRPr/>
            </a:pPr>
            <a:r>
              <a:rPr lang="en-US" altLang="zh-CN" dirty="0">
                <a:latin typeface="+mn-lt"/>
                <a:ea typeface="SimHei" charset="0"/>
                <a:cs typeface="SimHei" charset="0"/>
              </a:rPr>
              <a:t>Related Publications</a:t>
            </a:r>
            <a:endParaRPr lang="en-US" dirty="0">
              <a:latin typeface="+mn-lt"/>
              <a:ea typeface="SimHei" charset="0"/>
              <a:cs typeface="SimHei" charset="0"/>
            </a:endParaRPr>
          </a:p>
        </p:txBody>
      </p:sp>
      <p:sp>
        <p:nvSpPr>
          <p:cNvPr id="93187" name="Content Placeholder 2"/>
          <p:cNvSpPr>
            <a:spLocks noGrp="1"/>
          </p:cNvSpPr>
          <p:nvPr>
            <p:ph idx="1"/>
          </p:nvPr>
        </p:nvSpPr>
        <p:spPr>
          <a:xfrm>
            <a:off x="272480" y="1052736"/>
            <a:ext cx="9433048" cy="5112568"/>
          </a:xfrm>
        </p:spPr>
        <p:txBody>
          <a:bodyPr/>
          <a:lstStyle/>
          <a:p>
            <a:pPr marL="234000" indent="-234000">
              <a:spcBef>
                <a:spcPts val="400"/>
              </a:spcBef>
            </a:pPr>
            <a:r>
              <a:rPr lang="en-US" altLang="zh-CN" sz="1300" dirty="0"/>
              <a:t>Ming Ding, Chang Zhou, </a:t>
            </a:r>
            <a:r>
              <a:rPr lang="en-US" altLang="zh-CN" sz="1300" dirty="0" err="1"/>
              <a:t>Qibin</a:t>
            </a:r>
            <a:r>
              <a:rPr lang="en-US" altLang="zh-CN" sz="1300" dirty="0"/>
              <a:t> Chen, </a:t>
            </a:r>
            <a:r>
              <a:rPr lang="en-US" altLang="zh-CN" sz="1300" dirty="0" err="1"/>
              <a:t>Hongxia</a:t>
            </a:r>
            <a:r>
              <a:rPr lang="en-US" altLang="zh-CN" sz="1300" dirty="0"/>
              <a:t> Yang, and </a:t>
            </a:r>
            <a:r>
              <a:rPr lang="en-US" altLang="zh-CN" sz="1300" dirty="0" err="1"/>
              <a:t>Jie</a:t>
            </a:r>
            <a:r>
              <a:rPr lang="en-US" altLang="zh-CN" sz="1300" dirty="0"/>
              <a:t> Tang. Cognitive Graph for Multi-Hop Reading Comprehension at Scale. ACL’19.</a:t>
            </a:r>
          </a:p>
          <a:p>
            <a:pPr marL="234000" indent="-234000">
              <a:spcBef>
                <a:spcPts val="400"/>
              </a:spcBef>
            </a:pPr>
            <a:r>
              <a:rPr lang="en-US" altLang="zh-CN" sz="1300" dirty="0" err="1"/>
              <a:t>Jie</a:t>
            </a:r>
            <a:r>
              <a:rPr lang="en-US" altLang="zh-CN" sz="1300" dirty="0"/>
              <a:t> Zhang, </a:t>
            </a:r>
            <a:r>
              <a:rPr lang="en-US" altLang="zh-CN" sz="1300" dirty="0" err="1"/>
              <a:t>Yuxiao</a:t>
            </a:r>
            <a:r>
              <a:rPr lang="en-US" altLang="zh-CN" sz="1300" dirty="0"/>
              <a:t> Dong, Yan Wang, </a:t>
            </a:r>
            <a:r>
              <a:rPr lang="en-US" altLang="zh-CN" sz="1300" dirty="0" err="1"/>
              <a:t>Jie</a:t>
            </a:r>
            <a:r>
              <a:rPr lang="en-US" altLang="zh-CN" sz="1300" dirty="0"/>
              <a:t> Tang, and Ming Ding. </a:t>
            </a:r>
            <a:r>
              <a:rPr lang="en-US" altLang="zh-CN" sz="1300" dirty="0" err="1"/>
              <a:t>ProNE</a:t>
            </a:r>
            <a:r>
              <a:rPr lang="en-US" altLang="zh-CN" sz="1300" dirty="0"/>
              <a:t>: Fast and Scalable Network Representation Learning. IJCAI’19.</a:t>
            </a:r>
          </a:p>
          <a:p>
            <a:pPr marL="234000" indent="-234000">
              <a:spcBef>
                <a:spcPts val="400"/>
              </a:spcBef>
            </a:pPr>
            <a:r>
              <a:rPr lang="en-US" altLang="zh-CN" sz="1300" dirty="0" err="1"/>
              <a:t>Yukuo</a:t>
            </a:r>
            <a:r>
              <a:rPr lang="en-US" altLang="zh-CN" sz="1300" dirty="0"/>
              <a:t> Cen, Xu Zou, </a:t>
            </a:r>
            <a:r>
              <a:rPr lang="en-US" altLang="zh-CN" sz="1300" dirty="0" err="1"/>
              <a:t>Jianwei</a:t>
            </a:r>
            <a:r>
              <a:rPr lang="en-US" altLang="zh-CN" sz="1300" dirty="0"/>
              <a:t> Zhang, </a:t>
            </a:r>
            <a:r>
              <a:rPr lang="en-US" altLang="zh-CN" sz="1300" dirty="0" err="1"/>
              <a:t>Hongxia</a:t>
            </a:r>
            <a:r>
              <a:rPr lang="en-US" altLang="zh-CN" sz="1300" dirty="0"/>
              <a:t> Yang, </a:t>
            </a:r>
            <a:r>
              <a:rPr lang="en-US" altLang="zh-CN" sz="1300" dirty="0" err="1"/>
              <a:t>Jingren</a:t>
            </a:r>
            <a:r>
              <a:rPr lang="en-US" altLang="zh-CN" sz="1300" dirty="0"/>
              <a:t> Zhou and </a:t>
            </a:r>
            <a:r>
              <a:rPr lang="en-US" altLang="zh-CN" sz="1300" dirty="0" err="1"/>
              <a:t>Jie</a:t>
            </a:r>
            <a:r>
              <a:rPr lang="en-US" altLang="zh-CN" sz="1300" dirty="0"/>
              <a:t> Tang. Representation Learning for Attributed Multiplex Heterogeneous Network. KDD’19.</a:t>
            </a:r>
          </a:p>
          <a:p>
            <a:pPr marL="234000" indent="-234000">
              <a:spcBef>
                <a:spcPts val="400"/>
              </a:spcBef>
            </a:pPr>
            <a:r>
              <a:rPr lang="en-US" altLang="zh-CN" sz="1300" dirty="0" err="1"/>
              <a:t>Fanjin</a:t>
            </a:r>
            <a:r>
              <a:rPr lang="en-US" altLang="zh-CN" sz="1300" dirty="0"/>
              <a:t> Zhang, Xiao Liu, </a:t>
            </a:r>
            <a:r>
              <a:rPr lang="en-US" altLang="zh-CN" sz="1300" dirty="0" err="1"/>
              <a:t>Jie</a:t>
            </a:r>
            <a:r>
              <a:rPr lang="en-US" altLang="zh-CN" sz="1300" dirty="0"/>
              <a:t> Tang, </a:t>
            </a:r>
            <a:r>
              <a:rPr lang="en-US" altLang="zh-CN" sz="1300" dirty="0" err="1"/>
              <a:t>Yuxiao</a:t>
            </a:r>
            <a:r>
              <a:rPr lang="en-US" altLang="zh-CN" sz="1300" dirty="0"/>
              <a:t> Dong, </a:t>
            </a:r>
            <a:r>
              <a:rPr lang="en-US" altLang="zh-CN" sz="1300" dirty="0" err="1"/>
              <a:t>Peiran</a:t>
            </a:r>
            <a:r>
              <a:rPr lang="en-US" altLang="zh-CN" sz="1300" dirty="0"/>
              <a:t> Yao, </a:t>
            </a:r>
            <a:r>
              <a:rPr lang="en-US" altLang="zh-CN" sz="1300" dirty="0" err="1"/>
              <a:t>Jie</a:t>
            </a:r>
            <a:r>
              <a:rPr lang="en-US" altLang="zh-CN" sz="1300" dirty="0"/>
              <a:t> Zhang, </a:t>
            </a:r>
            <a:r>
              <a:rPr lang="en-US" altLang="zh-CN" sz="1300" dirty="0" err="1"/>
              <a:t>Xiaotao</a:t>
            </a:r>
            <a:r>
              <a:rPr lang="en-US" altLang="zh-CN" sz="1300" dirty="0"/>
              <a:t> Gu, Yan Wang, Bin Shao, Rui Li, and </a:t>
            </a:r>
            <a:r>
              <a:rPr lang="en-US" altLang="zh-CN" sz="1300" dirty="0" err="1"/>
              <a:t>Kuansan</a:t>
            </a:r>
            <a:r>
              <a:rPr lang="en-US" altLang="zh-CN" sz="1300" dirty="0"/>
              <a:t> Wang. OAG: Toward Linking Large-scale Heterogeneous Entity Graphs. KDD’19.</a:t>
            </a:r>
          </a:p>
          <a:p>
            <a:pPr marL="234000" indent="-234000">
              <a:spcBef>
                <a:spcPts val="400"/>
              </a:spcBef>
            </a:pPr>
            <a:r>
              <a:rPr lang="en-US" altLang="zh-CN" sz="1300" dirty="0" err="1"/>
              <a:t>Qibin</a:t>
            </a:r>
            <a:r>
              <a:rPr lang="en-US" altLang="zh-CN" sz="1300" dirty="0"/>
              <a:t> Chen, </a:t>
            </a:r>
            <a:r>
              <a:rPr lang="en-US" altLang="zh-CN" sz="1300" dirty="0" err="1"/>
              <a:t>Junyang</a:t>
            </a:r>
            <a:r>
              <a:rPr lang="en-US" altLang="zh-CN" sz="1300" dirty="0"/>
              <a:t> Lin, Yichang Zhang, </a:t>
            </a:r>
            <a:r>
              <a:rPr lang="en-US" altLang="zh-CN" sz="1300" dirty="0" err="1"/>
              <a:t>Hongxia</a:t>
            </a:r>
            <a:r>
              <a:rPr lang="en-US" altLang="zh-CN" sz="1300" dirty="0"/>
              <a:t> Yang, </a:t>
            </a:r>
            <a:r>
              <a:rPr lang="en-US" altLang="zh-CN" sz="1300" dirty="0" err="1"/>
              <a:t>Jingren</a:t>
            </a:r>
            <a:r>
              <a:rPr lang="en-US" altLang="zh-CN" sz="1300" dirty="0"/>
              <a:t> Zhou and </a:t>
            </a:r>
            <a:r>
              <a:rPr lang="en-US" altLang="zh-CN" sz="1300" dirty="0" err="1"/>
              <a:t>Jie</a:t>
            </a:r>
            <a:r>
              <a:rPr lang="en-US" altLang="zh-CN" sz="1300" dirty="0"/>
              <a:t> Tang. Towards Knowledge-Based Personalized Product Description Generation in E-commerce. KDD'19.</a:t>
            </a:r>
          </a:p>
          <a:p>
            <a:pPr marL="234000" indent="-234000">
              <a:spcBef>
                <a:spcPts val="400"/>
              </a:spcBef>
            </a:pPr>
            <a:r>
              <a:rPr lang="en-US" altLang="zh-CN" sz="1300" dirty="0" err="1"/>
              <a:t>Yifeng</a:t>
            </a:r>
            <a:r>
              <a:rPr lang="en-US" altLang="zh-CN" sz="1300" dirty="0"/>
              <a:t> Zhao, </a:t>
            </a:r>
            <a:r>
              <a:rPr lang="en-US" altLang="zh-CN" sz="1300" dirty="0" err="1"/>
              <a:t>Xiangwei</a:t>
            </a:r>
            <a:r>
              <a:rPr lang="en-US" altLang="zh-CN" sz="1300" dirty="0"/>
              <a:t> Wang, </a:t>
            </a:r>
            <a:r>
              <a:rPr lang="en-US" altLang="zh-CN" sz="1300" dirty="0" err="1"/>
              <a:t>Hongxia</a:t>
            </a:r>
            <a:r>
              <a:rPr lang="en-US" altLang="zh-CN" sz="1300" dirty="0"/>
              <a:t> Yang, Le Song, and </a:t>
            </a:r>
            <a:r>
              <a:rPr lang="en-US" altLang="zh-CN" sz="1300" dirty="0" err="1"/>
              <a:t>Jie</a:t>
            </a:r>
            <a:r>
              <a:rPr lang="en-US" altLang="zh-CN" sz="1300" dirty="0"/>
              <a:t> Tang. Large Scale Evolving Graphs with Burst Detection. IJCAI’19.</a:t>
            </a:r>
          </a:p>
          <a:p>
            <a:pPr marL="234000" indent="-234000">
              <a:spcBef>
                <a:spcPts val="400"/>
              </a:spcBef>
            </a:pPr>
            <a:r>
              <a:rPr lang="en-US" altLang="zh-CN" sz="1300" dirty="0"/>
              <a:t>Yu Han, </a:t>
            </a:r>
            <a:r>
              <a:rPr lang="en-US" altLang="zh-CN" sz="1300" dirty="0" err="1"/>
              <a:t>Jie</a:t>
            </a:r>
            <a:r>
              <a:rPr lang="en-US" altLang="zh-CN" sz="1300" dirty="0"/>
              <a:t> Tang, and Qian Chen. Network Embedding under Partial Monitoring for Evolving Networks. IJCAI’19.</a:t>
            </a:r>
          </a:p>
          <a:p>
            <a:pPr marL="234000" indent="-234000">
              <a:spcBef>
                <a:spcPts val="400"/>
              </a:spcBef>
            </a:pPr>
            <a:r>
              <a:rPr lang="en-US" altLang="zh-CN" sz="1300" dirty="0" err="1"/>
              <a:t>Yifeng</a:t>
            </a:r>
            <a:r>
              <a:rPr lang="en-US" altLang="zh-CN" sz="1300" dirty="0"/>
              <a:t> Zhao, </a:t>
            </a:r>
            <a:r>
              <a:rPr lang="en-US" altLang="zh-CN" sz="1300" dirty="0" err="1"/>
              <a:t>Xiangwei</a:t>
            </a:r>
            <a:r>
              <a:rPr lang="en-US" altLang="zh-CN" sz="1300" dirty="0"/>
              <a:t> Wang, </a:t>
            </a:r>
            <a:r>
              <a:rPr lang="en-US" altLang="zh-CN" sz="1300" dirty="0" err="1"/>
              <a:t>Hongxia</a:t>
            </a:r>
            <a:r>
              <a:rPr lang="en-US" altLang="zh-CN" sz="1300" dirty="0"/>
              <a:t> Yang, Le Song, and </a:t>
            </a:r>
            <a:r>
              <a:rPr lang="en-US" altLang="zh-CN" sz="1300" dirty="0" err="1"/>
              <a:t>Jie</a:t>
            </a:r>
            <a:r>
              <a:rPr lang="en-US" altLang="zh-CN" sz="1300" dirty="0"/>
              <a:t> Tang. Large Scale Evolving Graphs with Burst Detection. IJCAI’19.</a:t>
            </a:r>
          </a:p>
          <a:p>
            <a:pPr marL="234000" indent="-234000">
              <a:spcBef>
                <a:spcPts val="400"/>
              </a:spcBef>
            </a:pPr>
            <a:r>
              <a:rPr lang="en-US" altLang="zh-CN" sz="1300" dirty="0" err="1"/>
              <a:t>Jiezhong</a:t>
            </a:r>
            <a:r>
              <a:rPr lang="en-US" altLang="zh-CN" sz="1300" dirty="0"/>
              <a:t> </a:t>
            </a:r>
            <a:r>
              <a:rPr lang="en-US" altLang="zh-CN" sz="1300" dirty="0" err="1"/>
              <a:t>Qiu</a:t>
            </a:r>
            <a:r>
              <a:rPr lang="en-US" altLang="zh-CN" sz="1300" dirty="0"/>
              <a:t>, </a:t>
            </a:r>
            <a:r>
              <a:rPr lang="en-US" altLang="zh-CN" sz="1300" dirty="0" err="1"/>
              <a:t>Yuxiao</a:t>
            </a:r>
            <a:r>
              <a:rPr lang="en-US" altLang="zh-CN" sz="1300" dirty="0"/>
              <a:t> Dong, Hao Ma, Jian Li, Chi Wang, </a:t>
            </a:r>
            <a:r>
              <a:rPr lang="en-US" altLang="zh-CN" sz="1300" dirty="0" err="1"/>
              <a:t>Kuansan</a:t>
            </a:r>
            <a:r>
              <a:rPr lang="en-US" altLang="zh-CN" sz="1300" dirty="0"/>
              <a:t> Wang, and </a:t>
            </a:r>
            <a:r>
              <a:rPr lang="en-US" altLang="zh-CN" sz="1300" dirty="0" err="1"/>
              <a:t>Jie</a:t>
            </a:r>
            <a:r>
              <a:rPr lang="en-US" altLang="zh-CN" sz="1300" dirty="0"/>
              <a:t> Tang. </a:t>
            </a:r>
            <a:r>
              <a:rPr lang="en-US" altLang="zh-CN" sz="1300" dirty="0" err="1"/>
              <a:t>NetSMF</a:t>
            </a:r>
            <a:r>
              <a:rPr lang="en-US" altLang="zh-CN" sz="1300" dirty="0"/>
              <a:t>: Large-Scale Network Embedding as Sparse Matrix Factorization. WWW'19.</a:t>
            </a:r>
          </a:p>
          <a:p>
            <a:pPr marL="234000" indent="-234000">
              <a:spcBef>
                <a:spcPts val="400"/>
              </a:spcBef>
            </a:pPr>
            <a:r>
              <a:rPr lang="en-US" altLang="zh-CN" sz="1300" dirty="0" err="1"/>
              <a:t>Jiezhong</a:t>
            </a:r>
            <a:r>
              <a:rPr lang="en-US" altLang="zh-CN" sz="1300" dirty="0"/>
              <a:t> </a:t>
            </a:r>
            <a:r>
              <a:rPr lang="en-US" altLang="zh-CN" sz="1300" dirty="0" err="1"/>
              <a:t>Qiu</a:t>
            </a:r>
            <a:r>
              <a:rPr lang="en-US" altLang="zh-CN" sz="1300" dirty="0"/>
              <a:t>, Jian Tang, Hao Ma, </a:t>
            </a:r>
            <a:r>
              <a:rPr lang="en-US" altLang="zh-CN" sz="1300" dirty="0" err="1"/>
              <a:t>Yuxiao</a:t>
            </a:r>
            <a:r>
              <a:rPr lang="en-US" altLang="zh-CN" sz="1300" dirty="0"/>
              <a:t> Dong, </a:t>
            </a:r>
            <a:r>
              <a:rPr lang="en-US" altLang="zh-CN" sz="1300" dirty="0" err="1"/>
              <a:t>Kuansan</a:t>
            </a:r>
            <a:r>
              <a:rPr lang="en-US" altLang="zh-CN" sz="1300" dirty="0"/>
              <a:t> Wang, and </a:t>
            </a:r>
            <a:r>
              <a:rPr lang="en-US" altLang="zh-CN" sz="1300" dirty="0" err="1"/>
              <a:t>Jie</a:t>
            </a:r>
            <a:r>
              <a:rPr lang="en-US" altLang="zh-CN" sz="1300" dirty="0"/>
              <a:t> Tang. </a:t>
            </a:r>
            <a:r>
              <a:rPr lang="en-US" altLang="zh-CN" sz="1300" dirty="0" err="1"/>
              <a:t>DeepInf</a:t>
            </a:r>
            <a:r>
              <a:rPr lang="en-US" altLang="zh-CN" sz="1300" dirty="0"/>
              <a:t>: Modeling Influence Locality in Large Social Networks. KDD’18.</a:t>
            </a:r>
          </a:p>
          <a:p>
            <a:pPr marL="234000" indent="-234000">
              <a:spcBef>
                <a:spcPts val="400"/>
              </a:spcBef>
            </a:pPr>
            <a:r>
              <a:rPr lang="en-US" altLang="zh-CN" sz="1300" dirty="0" err="1"/>
              <a:t>Jiezhong</a:t>
            </a:r>
            <a:r>
              <a:rPr lang="en-US" altLang="zh-CN" sz="1300" dirty="0"/>
              <a:t> </a:t>
            </a:r>
            <a:r>
              <a:rPr lang="en-US" altLang="zh-CN" sz="1300" dirty="0" err="1"/>
              <a:t>Qiu</a:t>
            </a:r>
            <a:r>
              <a:rPr lang="en-US" altLang="zh-CN" sz="1300" dirty="0"/>
              <a:t>, </a:t>
            </a:r>
            <a:r>
              <a:rPr lang="en-US" altLang="zh-CN" sz="1300" dirty="0" err="1"/>
              <a:t>Yuxiao</a:t>
            </a:r>
            <a:r>
              <a:rPr lang="en-US" altLang="zh-CN" sz="1300" dirty="0"/>
              <a:t> Dong, Hao Ma, Jian Li, </a:t>
            </a:r>
            <a:r>
              <a:rPr lang="en-US" altLang="zh-CN" sz="1300" dirty="0" err="1"/>
              <a:t>Kuansan</a:t>
            </a:r>
            <a:r>
              <a:rPr lang="en-US" altLang="zh-CN" sz="1300" dirty="0"/>
              <a:t> Wang, and </a:t>
            </a:r>
            <a:r>
              <a:rPr lang="en-US" altLang="zh-CN" sz="1300" dirty="0" err="1"/>
              <a:t>Jie</a:t>
            </a:r>
            <a:r>
              <a:rPr lang="en-US" altLang="zh-CN" sz="1300" dirty="0"/>
              <a:t> Tang. Network Embedding as Matrix Factorization: Unifying </a:t>
            </a:r>
            <a:r>
              <a:rPr lang="en-US" altLang="zh-CN" sz="1300" dirty="0" err="1"/>
              <a:t>DeepWalk</a:t>
            </a:r>
            <a:r>
              <a:rPr lang="en-US" altLang="zh-CN" sz="1300" dirty="0"/>
              <a:t>, LINE, PTE, and node2vec. WSDM’18. </a:t>
            </a:r>
          </a:p>
          <a:p>
            <a:pPr marL="234000" indent="-234000">
              <a:spcBef>
                <a:spcPts val="400"/>
              </a:spcBef>
            </a:pPr>
            <a:r>
              <a:rPr lang="en-US" altLang="zh-CN" sz="1300" dirty="0" err="1"/>
              <a:t>Jie</a:t>
            </a:r>
            <a:r>
              <a:rPr lang="en-US" altLang="zh-CN" sz="1300" dirty="0"/>
              <a:t> Tang, Jing Zhang, </a:t>
            </a:r>
            <a:r>
              <a:rPr lang="en-US" altLang="zh-CN" sz="1300" dirty="0" err="1"/>
              <a:t>Limin</a:t>
            </a:r>
            <a:r>
              <a:rPr lang="en-US" altLang="zh-CN" sz="1300" dirty="0"/>
              <a:t> Yao, </a:t>
            </a:r>
            <a:r>
              <a:rPr lang="en-US" altLang="zh-CN" sz="1300" dirty="0" err="1"/>
              <a:t>Juanzi</a:t>
            </a:r>
            <a:r>
              <a:rPr lang="en-US" altLang="zh-CN" sz="1300" dirty="0"/>
              <a:t> Li, Li Zhang, and Zhong Su. </a:t>
            </a:r>
            <a:r>
              <a:rPr lang="en-US" altLang="zh-CN" sz="1300" dirty="0" err="1"/>
              <a:t>ArnetMiner</a:t>
            </a:r>
            <a:r>
              <a:rPr lang="en-US" altLang="zh-CN" sz="1300" dirty="0"/>
              <a:t>: Extraction and Mining of Academic Social Networks. KDD’08.</a:t>
            </a:r>
          </a:p>
        </p:txBody>
      </p:sp>
      <p:sp>
        <p:nvSpPr>
          <p:cNvPr id="5" name="Rectangle 4">
            <a:extLst>
              <a:ext uri="{FF2B5EF4-FFF2-40B4-BE49-F238E27FC236}">
                <a16:creationId xmlns:a16="http://schemas.microsoft.com/office/drawing/2014/main" id="{5604AE79-A865-0746-A169-5EF6FE32F7AD}"/>
              </a:ext>
            </a:extLst>
          </p:cNvPr>
          <p:cNvSpPr/>
          <p:nvPr/>
        </p:nvSpPr>
        <p:spPr>
          <a:xfrm>
            <a:off x="381000" y="6317828"/>
            <a:ext cx="9144000" cy="423540"/>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lIns="465231" anchor="ctr"/>
          <a:lstStyle/>
          <a:p>
            <a:pPr marL="0" lvl="1">
              <a:defRPr/>
            </a:pPr>
            <a:r>
              <a:rPr lang="en-US" dirty="0">
                <a:solidFill>
                  <a:schemeClr val="tx1"/>
                </a:solidFill>
              </a:rPr>
              <a:t>For more, please check here </a:t>
            </a:r>
            <a:r>
              <a:rPr lang="en-US" dirty="0">
                <a:solidFill>
                  <a:schemeClr val="tx1"/>
                </a:solidFill>
                <a:hlinkClick r:id="rId2"/>
              </a:rPr>
              <a:t>http://keg.cs.tsinghua.edu.cn/jietang</a:t>
            </a:r>
            <a:endParaRPr lang="en-US" dirty="0">
              <a:solidFill>
                <a:schemeClr val="tx1"/>
              </a:solidFill>
            </a:endParaRPr>
          </a:p>
        </p:txBody>
      </p:sp>
    </p:spTree>
    <p:extLst>
      <p:ext uri="{BB962C8B-B14F-4D97-AF65-F5344CB8AC3E}">
        <p14:creationId xmlns:p14="http://schemas.microsoft.com/office/powerpoint/2010/main" val="2283752736"/>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380492" y="5589240"/>
            <a:ext cx="9220192" cy="864096"/>
          </a:xfrm>
          <a:prstGeom prst="rect">
            <a:avLst/>
          </a:prstGeom>
          <a:noFill/>
          <a:ln>
            <a:solidFill>
              <a:srgbClr val="3C87D2"/>
            </a:solid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Jie Tang, KEG, Tsinghua U                    </a:t>
            </a:r>
            <a:r>
              <a:rPr lang="en-US" dirty="0">
                <a:solidFill>
                  <a:schemeClr val="tx1"/>
                </a:solidFill>
                <a:hlinkClick r:id="rId3"/>
              </a:rPr>
              <a:t>http://keg.cs.tsinghua.edu.cn/jietang</a:t>
            </a:r>
            <a:endParaRPr lang="en-US" dirty="0">
              <a:solidFill>
                <a:schemeClr val="tx1"/>
              </a:solidFill>
            </a:endParaRPr>
          </a:p>
          <a:p>
            <a:pPr marL="0" lvl="1"/>
            <a:r>
              <a:rPr lang="en-US" dirty="0">
                <a:solidFill>
                  <a:srgbClr val="000090"/>
                </a:solidFill>
              </a:rPr>
              <a:t>Download all data &amp; Codes</a:t>
            </a:r>
            <a:r>
              <a:rPr lang="en-US" dirty="0">
                <a:solidFill>
                  <a:schemeClr val="tx1"/>
                </a:solidFill>
              </a:rPr>
              <a:t>                   </a:t>
            </a:r>
            <a:r>
              <a:rPr lang="en-US" dirty="0">
                <a:solidFill>
                  <a:schemeClr val="tx1"/>
                </a:solidFill>
                <a:hlinkClick r:id="rId4"/>
              </a:rPr>
              <a:t>https://keg.cs.tsinghua.edu.cn/cogdl/</a:t>
            </a:r>
            <a:endParaRPr lang="en-US" dirty="0">
              <a:solidFill>
                <a:schemeClr val="tx1"/>
              </a:solidFill>
            </a:endParaRPr>
          </a:p>
          <a:p>
            <a:pPr marL="0" lvl="1"/>
            <a:r>
              <a:rPr lang="en-US" dirty="0">
                <a:solidFill>
                  <a:schemeClr val="tx1"/>
                </a:solidFill>
              </a:rPr>
              <a:t>                                                               </a:t>
            </a:r>
            <a:r>
              <a:rPr lang="en-US" altLang="zh-CN" dirty="0">
                <a:ea typeface="Century" charset="0"/>
                <a:cs typeface="Century" charset="0"/>
                <a:hlinkClick r:id="rId5"/>
              </a:rPr>
              <a:t>https://github.com/THUDM</a:t>
            </a:r>
            <a:r>
              <a:rPr lang="en-US" dirty="0">
                <a:solidFill>
                  <a:schemeClr val="tx1"/>
                </a:solidFill>
              </a:rPr>
              <a:t> </a:t>
            </a:r>
          </a:p>
        </p:txBody>
      </p:sp>
      <p:sp>
        <p:nvSpPr>
          <p:cNvPr id="4" name="Text Box 24">
            <a:extLst>
              <a:ext uri="{FF2B5EF4-FFF2-40B4-BE49-F238E27FC236}">
                <a16:creationId xmlns:a16="http://schemas.microsoft.com/office/drawing/2014/main" id="{3F771512-0BA5-6449-8D5D-6C4EC25201EE}"/>
              </a:ext>
            </a:extLst>
          </p:cNvPr>
          <p:cNvSpPr txBox="1">
            <a:spLocks noChangeArrowheads="1"/>
          </p:cNvSpPr>
          <p:nvPr/>
        </p:nvSpPr>
        <p:spPr bwMode="auto">
          <a:xfrm>
            <a:off x="344488" y="2211055"/>
            <a:ext cx="9144000" cy="2708434"/>
          </a:xfrm>
          <a:prstGeom prst="rect">
            <a:avLst/>
          </a:prstGeom>
          <a:noFill/>
          <a:ln w="9525">
            <a:noFill/>
            <a:miter lim="800000"/>
            <a:headEnd/>
            <a:tailEnd/>
          </a:ln>
        </p:spPr>
        <p:txBody>
          <a:bodyPr wrap="square">
            <a:spAutoFit/>
          </a:bodyPr>
          <a:lstStyle/>
          <a:p>
            <a:pPr algn="ctr">
              <a:spcBef>
                <a:spcPct val="50000"/>
              </a:spcBef>
            </a:pPr>
            <a:r>
              <a:rPr lang="en-US" altLang="zh-CN" sz="4000" dirty="0">
                <a:sym typeface="Wingdings" pitchFamily="2" charset="2"/>
              </a:rPr>
              <a:t>Thank you</a:t>
            </a:r>
            <a:r>
              <a:rPr lang="zh-CN" altLang="en-US" sz="4000" dirty="0">
                <a:sym typeface="Wingdings" pitchFamily="2" charset="2"/>
              </a:rPr>
              <a:t>！</a:t>
            </a:r>
            <a:endParaRPr lang="en-US" altLang="zh-CN" sz="4000" dirty="0">
              <a:sym typeface="Wingdings" pitchFamily="2" charset="2"/>
            </a:endParaRPr>
          </a:p>
          <a:p>
            <a:pPr algn="ctr">
              <a:spcBef>
                <a:spcPts val="960"/>
              </a:spcBef>
            </a:pPr>
            <a:r>
              <a:rPr lang="en-US" altLang="zh-CN" sz="2000" b="1" dirty="0">
                <a:sym typeface="Wingdings" pitchFamily="2" charset="2"/>
              </a:rPr>
              <a:t>Collaborators:</a:t>
            </a:r>
            <a:endParaRPr lang="de-DE" altLang="zh-CN" sz="2000" dirty="0">
              <a:sym typeface="Wingdings" pitchFamily="2" charset="2"/>
            </a:endParaRPr>
          </a:p>
          <a:p>
            <a:pPr algn="ctr">
              <a:spcBef>
                <a:spcPts val="600"/>
              </a:spcBef>
            </a:pPr>
            <a:r>
              <a:rPr lang="de-DE" altLang="zh-CN" sz="2000" dirty="0">
                <a:sym typeface="Wingdings" pitchFamily="2" charset="2"/>
              </a:rPr>
              <a:t>Jie Zhang, Ming Ding, </a:t>
            </a:r>
            <a:r>
              <a:rPr lang="de-DE" altLang="zh-CN" sz="2000" dirty="0" err="1">
                <a:sym typeface="Wingdings" pitchFamily="2" charset="2"/>
              </a:rPr>
              <a:t>Jiezhong</a:t>
            </a:r>
            <a:r>
              <a:rPr lang="de-DE" altLang="zh-CN" sz="2000" dirty="0">
                <a:sym typeface="Wingdings" pitchFamily="2" charset="2"/>
              </a:rPr>
              <a:t> Qiu, </a:t>
            </a:r>
            <a:r>
              <a:rPr lang="de-DE" altLang="zh-CN" sz="2000" dirty="0" err="1">
                <a:sym typeface="Wingdings" pitchFamily="2" charset="2"/>
              </a:rPr>
              <a:t>Qibin</a:t>
            </a:r>
            <a:r>
              <a:rPr lang="de-DE" altLang="zh-CN" sz="2000" dirty="0">
                <a:sym typeface="Wingdings" pitchFamily="2" charset="2"/>
              </a:rPr>
              <a:t> Chen, </a:t>
            </a:r>
            <a:r>
              <a:rPr lang="de-DE" altLang="zh-CN" sz="2000" dirty="0" err="1">
                <a:sym typeface="Wingdings" pitchFamily="2" charset="2"/>
              </a:rPr>
              <a:t>Yifeng</a:t>
            </a:r>
            <a:r>
              <a:rPr lang="de-DE" altLang="zh-CN" sz="2000" dirty="0">
                <a:sym typeface="Wingdings" pitchFamily="2" charset="2"/>
              </a:rPr>
              <a:t> Zhao, </a:t>
            </a:r>
            <a:r>
              <a:rPr lang="de-DE" altLang="zh-CN" sz="2000" dirty="0" err="1">
                <a:sym typeface="Wingdings" pitchFamily="2" charset="2"/>
              </a:rPr>
              <a:t>Yukuo</a:t>
            </a:r>
            <a:r>
              <a:rPr lang="de-DE" altLang="zh-CN" sz="2000" dirty="0">
                <a:sym typeface="Wingdings" pitchFamily="2" charset="2"/>
              </a:rPr>
              <a:t> </a:t>
            </a:r>
            <a:r>
              <a:rPr lang="de-DE" altLang="zh-CN" sz="2000" dirty="0" err="1">
                <a:sym typeface="Wingdings" pitchFamily="2" charset="2"/>
              </a:rPr>
              <a:t>Cen</a:t>
            </a:r>
            <a:r>
              <a:rPr lang="de-DE" altLang="zh-CN" sz="2000" dirty="0">
                <a:sym typeface="Wingdings" pitchFamily="2" charset="2"/>
              </a:rPr>
              <a:t>, </a:t>
            </a:r>
            <a:r>
              <a:rPr lang="de-DE" altLang="zh-CN" sz="2000" dirty="0" err="1">
                <a:sym typeface="Wingdings" pitchFamily="2" charset="2"/>
              </a:rPr>
              <a:t>Yu</a:t>
            </a:r>
            <a:r>
              <a:rPr lang="de-DE" altLang="zh-CN" sz="2000" dirty="0">
                <a:sym typeface="Wingdings" pitchFamily="2" charset="2"/>
              </a:rPr>
              <a:t> Han, </a:t>
            </a:r>
            <a:r>
              <a:rPr lang="de-DE" altLang="zh-CN" sz="2000" dirty="0" err="1">
                <a:sym typeface="Wingdings" pitchFamily="2" charset="2"/>
              </a:rPr>
              <a:t>Fanjin</a:t>
            </a:r>
            <a:r>
              <a:rPr lang="de-DE" altLang="zh-CN" sz="2000" dirty="0">
                <a:sym typeface="Wingdings" pitchFamily="2" charset="2"/>
              </a:rPr>
              <a:t> Zhang, </a:t>
            </a:r>
            <a:r>
              <a:rPr lang="de-DE" altLang="zh-CN" sz="2000" dirty="0" err="1">
                <a:sym typeface="Wingdings" pitchFamily="2" charset="2"/>
              </a:rPr>
              <a:t>Xu</a:t>
            </a:r>
            <a:r>
              <a:rPr lang="de-DE" altLang="zh-CN" sz="2000" dirty="0">
                <a:sym typeface="Wingdings" pitchFamily="2" charset="2"/>
              </a:rPr>
              <a:t> Zou, Yan Wang, et al. (</a:t>
            </a:r>
            <a:r>
              <a:rPr lang="de-DE" altLang="zh-CN" sz="2000" b="1" dirty="0">
                <a:solidFill>
                  <a:srgbClr val="FF6600"/>
                </a:solidFill>
                <a:sym typeface="Wingdings" pitchFamily="2" charset="2"/>
              </a:rPr>
              <a:t>THU</a:t>
            </a:r>
            <a:r>
              <a:rPr lang="de-DE" altLang="zh-CN" sz="2000" dirty="0">
                <a:sym typeface="Wingdings" pitchFamily="2" charset="2"/>
              </a:rPr>
              <a:t>)</a:t>
            </a:r>
          </a:p>
          <a:p>
            <a:pPr algn="ctr">
              <a:spcBef>
                <a:spcPts val="960"/>
              </a:spcBef>
            </a:pPr>
            <a:r>
              <a:rPr lang="de-DE" altLang="zh-CN" sz="2000" dirty="0" err="1">
                <a:sym typeface="Wingdings" pitchFamily="2" charset="2"/>
              </a:rPr>
              <a:t>Hongxiao</a:t>
            </a:r>
            <a:r>
              <a:rPr lang="de-DE" altLang="zh-CN" sz="2000" dirty="0">
                <a:sym typeface="Wingdings" pitchFamily="2" charset="2"/>
              </a:rPr>
              <a:t> Yang, Chang Zhou, Le Song, </a:t>
            </a:r>
            <a:r>
              <a:rPr lang="de-DE" altLang="zh-CN" sz="2000" dirty="0" err="1">
                <a:sym typeface="Wingdings" pitchFamily="2" charset="2"/>
              </a:rPr>
              <a:t>Jingren</a:t>
            </a:r>
            <a:r>
              <a:rPr lang="de-DE" altLang="zh-CN" sz="2000" dirty="0">
                <a:sym typeface="Wingdings" pitchFamily="2" charset="2"/>
              </a:rPr>
              <a:t> Zhou, et al. (</a:t>
            </a:r>
            <a:r>
              <a:rPr lang="de-DE" altLang="zh-CN" sz="2000" b="1" dirty="0" err="1">
                <a:solidFill>
                  <a:srgbClr val="FF6600"/>
                </a:solidFill>
                <a:sym typeface="Wingdings" pitchFamily="2" charset="2"/>
              </a:rPr>
              <a:t>Alibaba</a:t>
            </a:r>
            <a:r>
              <a:rPr lang="de-DE" altLang="zh-CN" sz="2000" dirty="0">
                <a:sym typeface="Wingdings" pitchFamily="2" charset="2"/>
              </a:rPr>
              <a:t>)</a:t>
            </a:r>
          </a:p>
          <a:p>
            <a:pPr algn="ctr">
              <a:spcBef>
                <a:spcPts val="960"/>
              </a:spcBef>
            </a:pPr>
            <a:r>
              <a:rPr lang="en-US" altLang="zh-CN" sz="2000" dirty="0" err="1">
                <a:sym typeface="Wingdings" pitchFamily="2" charset="2"/>
              </a:rPr>
              <a:t>Yuxiao</a:t>
            </a:r>
            <a:r>
              <a:rPr lang="en-US" altLang="zh-CN" sz="2000" dirty="0">
                <a:sym typeface="Wingdings" pitchFamily="2" charset="2"/>
              </a:rPr>
              <a:t> Dong, Chi Wang, Hao Ma, </a:t>
            </a:r>
            <a:r>
              <a:rPr lang="en-US" altLang="zh-CN" sz="2000" dirty="0" err="1">
                <a:sym typeface="Wingdings" pitchFamily="2" charset="2"/>
              </a:rPr>
              <a:t>Kuansan</a:t>
            </a:r>
            <a:r>
              <a:rPr lang="en-US" altLang="zh-CN" sz="2000" dirty="0">
                <a:sym typeface="Wingdings" pitchFamily="2" charset="2"/>
              </a:rPr>
              <a:t> Wang (</a:t>
            </a:r>
            <a:r>
              <a:rPr lang="en-US" altLang="zh-CN" sz="2000" b="1" dirty="0">
                <a:solidFill>
                  <a:srgbClr val="FF6600"/>
                </a:solidFill>
                <a:sym typeface="Wingdings" pitchFamily="2" charset="2"/>
              </a:rPr>
              <a:t>Microsoft</a:t>
            </a:r>
            <a:r>
              <a:rPr lang="en-US" altLang="zh-CN" sz="2000" dirty="0">
                <a:sym typeface="Wingdings" pitchFamily="2" charset="2"/>
              </a:rPr>
              <a:t>)</a:t>
            </a:r>
          </a:p>
        </p:txBody>
      </p:sp>
    </p:spTree>
    <p:extLst>
      <p:ext uri="{BB962C8B-B14F-4D97-AF65-F5344CB8AC3E}">
        <p14:creationId xmlns:p14="http://schemas.microsoft.com/office/powerpoint/2010/main" val="6570485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4233A-812B-C149-BA85-1D3F73B1834D}"/>
              </a:ext>
            </a:extLst>
          </p:cNvPr>
          <p:cNvSpPr>
            <a:spLocks noGrp="1"/>
          </p:cNvSpPr>
          <p:nvPr>
            <p:ph type="title"/>
          </p:nvPr>
        </p:nvSpPr>
        <p:spPr/>
        <p:txBody>
          <a:bodyPr/>
          <a:lstStyle/>
          <a:p>
            <a:r>
              <a:rPr lang="en-US" dirty="0"/>
              <a:t>IEEE Transactions on Big Data</a:t>
            </a:r>
          </a:p>
        </p:txBody>
      </p:sp>
      <p:pic>
        <p:nvPicPr>
          <p:cNvPr id="7" name="Picture 6">
            <a:extLst>
              <a:ext uri="{FF2B5EF4-FFF2-40B4-BE49-F238E27FC236}">
                <a16:creationId xmlns:a16="http://schemas.microsoft.com/office/drawing/2014/main" id="{3A062C41-08F0-534A-BA48-8B3275EFE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624" y="1916832"/>
            <a:ext cx="1656184" cy="2151735"/>
          </a:xfrm>
          <a:prstGeom prst="rect">
            <a:avLst/>
          </a:prstGeom>
        </p:spPr>
      </p:pic>
      <p:pic>
        <p:nvPicPr>
          <p:cNvPr id="8" name="Picture 7">
            <a:extLst>
              <a:ext uri="{FF2B5EF4-FFF2-40B4-BE49-F238E27FC236}">
                <a16:creationId xmlns:a16="http://schemas.microsoft.com/office/drawing/2014/main" id="{ECA6C5ED-55DF-3D4F-AF0A-78D1C81074FF}"/>
              </a:ext>
            </a:extLst>
          </p:cNvPr>
          <p:cNvPicPr>
            <a:picLocks noChangeAspect="1"/>
          </p:cNvPicPr>
          <p:nvPr/>
        </p:nvPicPr>
        <p:blipFill>
          <a:blip r:embed="rId3"/>
          <a:stretch>
            <a:fillRect/>
          </a:stretch>
        </p:blipFill>
        <p:spPr>
          <a:xfrm>
            <a:off x="5543762" y="2535076"/>
            <a:ext cx="2289558" cy="1793788"/>
          </a:xfrm>
          <a:prstGeom prst="rect">
            <a:avLst/>
          </a:prstGeom>
        </p:spPr>
      </p:pic>
      <p:sp>
        <p:nvSpPr>
          <p:cNvPr id="9" name="Rectangle 8">
            <a:extLst>
              <a:ext uri="{FF2B5EF4-FFF2-40B4-BE49-F238E27FC236}">
                <a16:creationId xmlns:a16="http://schemas.microsoft.com/office/drawing/2014/main" id="{1ED9F154-3654-9D4C-A8CB-3B93309ED97E}"/>
              </a:ext>
            </a:extLst>
          </p:cNvPr>
          <p:cNvSpPr/>
          <p:nvPr/>
        </p:nvSpPr>
        <p:spPr>
          <a:xfrm>
            <a:off x="5557826" y="1916832"/>
            <a:ext cx="1944216" cy="458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Impact</a:t>
            </a:r>
            <a:r>
              <a:rPr lang="zh-CN" altLang="en-US" sz="2000" dirty="0">
                <a:solidFill>
                  <a:schemeClr val="tx1"/>
                </a:solidFill>
              </a:rPr>
              <a:t> </a:t>
            </a:r>
            <a:r>
              <a:rPr lang="en-US" altLang="zh-CN" sz="2000" dirty="0">
                <a:solidFill>
                  <a:schemeClr val="tx1"/>
                </a:solidFill>
              </a:rPr>
              <a:t>Factor</a:t>
            </a:r>
            <a:endParaRPr lang="en-US" sz="2000" dirty="0">
              <a:solidFill>
                <a:schemeClr val="tx1"/>
              </a:solidFill>
            </a:endParaRPr>
          </a:p>
        </p:txBody>
      </p:sp>
    </p:spTree>
    <p:extLst>
      <p:ext uri="{BB962C8B-B14F-4D97-AF65-F5344CB8AC3E}">
        <p14:creationId xmlns:p14="http://schemas.microsoft.com/office/powerpoint/2010/main" val="245567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iangkai\Desktop\scis宣传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9151938" cy="686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2505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0"/>
            <a:ext cx="9144551" cy="2753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381001" y="2404338"/>
            <a:ext cx="9144551" cy="3492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spc="150" dirty="0"/>
              <a:t>   &gt; &gt; &gt; scis.scichina.com &gt; &gt; &gt;</a:t>
            </a:r>
            <a:endParaRPr lang="zh-CN" altLang="en-US" b="1" spc="150" dirty="0"/>
          </a:p>
        </p:txBody>
      </p:sp>
      <p:sp>
        <p:nvSpPr>
          <p:cNvPr id="11" name="矩形 10"/>
          <p:cNvSpPr/>
          <p:nvPr/>
        </p:nvSpPr>
        <p:spPr>
          <a:xfrm>
            <a:off x="381001" y="2060848"/>
            <a:ext cx="9144551" cy="34920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spc="150" dirty="0"/>
              <a:t>      </a:t>
            </a:r>
            <a:r>
              <a:rPr lang="en-US" altLang="zh-CN" b="1" spc="110" dirty="0"/>
              <a:t>Connecting Chinese minds to the world</a:t>
            </a:r>
            <a:endParaRPr lang="zh-CN" altLang="en-US" b="1" spc="110" dirty="0"/>
          </a:p>
        </p:txBody>
      </p:sp>
      <p:sp>
        <p:nvSpPr>
          <p:cNvPr id="5" name="矩形 4"/>
          <p:cNvSpPr/>
          <p:nvPr/>
        </p:nvSpPr>
        <p:spPr>
          <a:xfrm>
            <a:off x="704528" y="2146572"/>
            <a:ext cx="108000"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81000" y="0"/>
            <a:ext cx="9144000" cy="2410054"/>
          </a:xfrm>
          <a:prstGeom prst="rect">
            <a:avLst/>
          </a:prstGeom>
          <a:gradFill flip="none" rotWithShape="1">
            <a:gsLst>
              <a:gs pos="0">
                <a:srgbClr val="FF3399">
                  <a:alpha val="44000"/>
                </a:srgbClr>
              </a:gs>
              <a:gs pos="100000">
                <a:srgbClr val="FF3399">
                  <a:alpha val="0"/>
                </a:srgbClr>
              </a:gs>
            </a:gsLst>
            <a:lin ang="6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621295" y="251126"/>
            <a:ext cx="1259197" cy="1665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2472734" y="581780"/>
            <a:ext cx="4352474" cy="646331"/>
          </a:xfrm>
          <a:prstGeom prst="rect">
            <a:avLst/>
          </a:prstGeom>
          <a:noFill/>
        </p:spPr>
        <p:txBody>
          <a:bodyPr wrap="none" rtlCol="0">
            <a:spAutoFit/>
          </a:bodyPr>
          <a:lstStyle/>
          <a:p>
            <a:r>
              <a:rPr lang="en-US" altLang="zh-CN" sz="3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Information Sciences</a:t>
            </a:r>
            <a:endParaRPr lang="zh-CN" altLang="en-US" sz="3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42" name="直接连接符 41"/>
          <p:cNvCxnSpPr/>
          <p:nvPr/>
        </p:nvCxnSpPr>
        <p:spPr>
          <a:xfrm flipH="1">
            <a:off x="1359910" y="471467"/>
            <a:ext cx="7625538" cy="0"/>
          </a:xfrm>
          <a:prstGeom prst="line">
            <a:avLst/>
          </a:prstGeom>
          <a:ln w="1905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6123096" y="251125"/>
            <a:ext cx="864095" cy="43204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200" b="1" dirty="0">
                <a:solidFill>
                  <a:schemeClr val="bg1"/>
                </a:solidFill>
                <a:effectLst>
                  <a:outerShdw blurRad="38100" dist="38100" dir="2700000" algn="tl">
                    <a:srgbClr val="000000">
                      <a:alpha val="43137"/>
                    </a:srgbClr>
                  </a:outerShdw>
                </a:effectLst>
                <a:latin typeface="Arial" panose="020B0604020202020204" pitchFamily="34" charset="0"/>
                <a:ea typeface="等线" panose="02010600030101010101" pitchFamily="2" charset="-122"/>
                <a:cs typeface="Arial" panose="020B0604020202020204" pitchFamily="34" charset="0"/>
              </a:rPr>
              <a:t>2.731</a:t>
            </a:r>
            <a:endParaRPr lang="zh-CN" altLang="en-US" sz="2200" b="1" dirty="0">
              <a:solidFill>
                <a:schemeClr val="bg1"/>
              </a:solidFill>
              <a:effectLst>
                <a:outerShdw blurRad="38100" dist="38100" dir="2700000" algn="tl">
                  <a:srgbClr val="000000">
                    <a:alpha val="43137"/>
                  </a:srgbClr>
                </a:outerShdw>
              </a:effectLst>
              <a:latin typeface="Arial" panose="020B0604020202020204" pitchFamily="34" charset="0"/>
              <a:ea typeface="等线" panose="02010600030101010101" pitchFamily="2" charset="-122"/>
              <a:cs typeface="Arial" panose="020B0604020202020204" pitchFamily="34" charset="0"/>
            </a:endParaRPr>
          </a:p>
        </p:txBody>
      </p:sp>
      <p:pic>
        <p:nvPicPr>
          <p:cNvPr id="103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3560" y="254196"/>
            <a:ext cx="3565239" cy="57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矩形 35"/>
          <p:cNvSpPr/>
          <p:nvPr/>
        </p:nvSpPr>
        <p:spPr>
          <a:xfrm>
            <a:off x="5691047" y="251125"/>
            <a:ext cx="432048" cy="4320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200" b="1" dirty="0">
              <a:solidFill>
                <a:schemeClr val="bg1"/>
              </a:solidFill>
              <a:effectLst>
                <a:outerShdw blurRad="38100" dist="38100" dir="2700000" algn="tl">
                  <a:srgbClr val="000000">
                    <a:alpha val="43137"/>
                  </a:srgbClr>
                </a:outerShdw>
              </a:effectLst>
              <a:latin typeface="Arial" panose="020B0604020202020204" pitchFamily="34" charset="0"/>
              <a:ea typeface="等线" panose="02010600030101010101" pitchFamily="2" charset="-122"/>
              <a:cs typeface="Arial" panose="020B0604020202020204" pitchFamily="34" charset="0"/>
            </a:endParaRPr>
          </a:p>
        </p:txBody>
      </p:sp>
      <p:grpSp>
        <p:nvGrpSpPr>
          <p:cNvPr id="9" name="组合 8"/>
          <p:cNvGrpSpPr/>
          <p:nvPr/>
        </p:nvGrpSpPr>
        <p:grpSpPr>
          <a:xfrm>
            <a:off x="5619038" y="191562"/>
            <a:ext cx="576064" cy="693980"/>
            <a:chOff x="4860032" y="191562"/>
            <a:chExt cx="576064" cy="693980"/>
          </a:xfrm>
        </p:grpSpPr>
        <p:sp>
          <p:nvSpPr>
            <p:cNvPr id="32" name="TextBox 31"/>
            <p:cNvSpPr txBox="1"/>
            <p:nvPr/>
          </p:nvSpPr>
          <p:spPr>
            <a:xfrm>
              <a:off x="4860032" y="433239"/>
              <a:ext cx="576064" cy="452303"/>
            </a:xfrm>
            <a:prstGeom prst="rect">
              <a:avLst/>
            </a:prstGeom>
            <a:noFill/>
          </p:spPr>
          <p:txBody>
            <a:bodyPr wrap="square" rtlCol="0">
              <a:spAutoFit/>
            </a:bodyPr>
            <a:lstStyle/>
            <a:p>
              <a:pPr algn="ctr">
                <a:lnSpc>
                  <a:spcPts val="700"/>
                </a:lnSpc>
              </a:pPr>
              <a:r>
                <a:rPr lang="en-US" altLang="zh-CN" sz="800" spc="50" dirty="0">
                  <a:solidFill>
                    <a:schemeClr val="bg1"/>
                  </a:solidFill>
                </a:rPr>
                <a:t>IMPACT </a:t>
              </a:r>
            </a:p>
            <a:p>
              <a:pPr algn="ctr">
                <a:lnSpc>
                  <a:spcPts val="700"/>
                </a:lnSpc>
              </a:pPr>
              <a:r>
                <a:rPr lang="en-US" altLang="zh-CN" sz="800" spc="50" dirty="0">
                  <a:solidFill>
                    <a:schemeClr val="bg1"/>
                  </a:solidFill>
                </a:rPr>
                <a:t>FACTOR</a:t>
              </a:r>
              <a:endParaRPr lang="zh-CN" altLang="en-US" sz="800" spc="50" dirty="0">
                <a:solidFill>
                  <a:schemeClr val="bg1"/>
                </a:solidFill>
              </a:endParaRPr>
            </a:p>
          </p:txBody>
        </p:sp>
        <p:sp>
          <p:nvSpPr>
            <p:cNvPr id="33" name="矩形 32"/>
            <p:cNvSpPr/>
            <p:nvPr/>
          </p:nvSpPr>
          <p:spPr>
            <a:xfrm>
              <a:off x="4860032" y="191562"/>
              <a:ext cx="576064" cy="353943"/>
            </a:xfrm>
            <a:prstGeom prst="rect">
              <a:avLst/>
            </a:prstGeom>
          </p:spPr>
          <p:txBody>
            <a:bodyPr wrap="square">
              <a:spAutoFit/>
            </a:bodyPr>
            <a:lstStyle/>
            <a:p>
              <a:pPr algn="ctr"/>
              <a:r>
                <a:rPr lang="en-US" altLang="zh-CN" sz="1700" b="1" dirty="0">
                  <a:solidFill>
                    <a:schemeClr val="bg1"/>
                  </a:solidFill>
                  <a:latin typeface="Times New Roman" panose="02020603050405020304" pitchFamily="18" charset="0"/>
                  <a:cs typeface="Times New Roman" panose="02020603050405020304" pitchFamily="18" charset="0"/>
                </a:rPr>
                <a:t>SCI</a:t>
              </a:r>
              <a:endParaRPr lang="zh-CN" altLang="en-US" sz="1700" b="1" dirty="0">
                <a:solidFill>
                  <a:schemeClr val="bg1"/>
                </a:solidFill>
                <a:latin typeface="Times New Roman" panose="02020603050405020304" pitchFamily="18" charset="0"/>
                <a:cs typeface="Times New Roman" panose="02020603050405020304" pitchFamily="18" charset="0"/>
              </a:endParaRPr>
            </a:p>
          </p:txBody>
        </p:sp>
      </p:grpSp>
      <p:pic>
        <p:nvPicPr>
          <p:cNvPr id="21"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87178" y="193712"/>
            <a:ext cx="1042286" cy="1042286"/>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7720042" y="1332802"/>
            <a:ext cx="1743087" cy="772006"/>
          </a:xfrm>
          <a:prstGeom prst="rect">
            <a:avLst/>
          </a:prstGeom>
        </p:spPr>
        <p:txBody>
          <a:bodyPr wrap="square">
            <a:spAutoFit/>
          </a:bodyPr>
          <a:lstStyle/>
          <a:p>
            <a:pPr algn="ctr">
              <a:lnSpc>
                <a:spcPts val="1200"/>
              </a:lnSpc>
            </a:pPr>
            <a:r>
              <a:rPr lang="en-US" altLang="zh-CN" sz="1000" b="1" dirty="0">
                <a:solidFill>
                  <a:srgbClr val="FFC000"/>
                </a:solidFill>
                <a:latin typeface="等线" panose="02010600030101010101" pitchFamily="2" charset="-122"/>
                <a:ea typeface="等线" panose="02010600030101010101" pitchFamily="2" charset="-122"/>
              </a:rPr>
              <a:t>Editor-in-Chief</a:t>
            </a:r>
          </a:p>
          <a:p>
            <a:pPr algn="ctr">
              <a:lnSpc>
                <a:spcPts val="1200"/>
              </a:lnSpc>
              <a:spcAft>
                <a:spcPts val="300"/>
              </a:spcAft>
            </a:pPr>
            <a:r>
              <a:rPr lang="en-US" altLang="zh-CN" sz="1100" b="1" dirty="0">
                <a:solidFill>
                  <a:schemeClr val="bg1"/>
                </a:solidFill>
                <a:latin typeface="等线" panose="02010600030101010101" pitchFamily="2" charset="-122"/>
                <a:ea typeface="等线" panose="02010600030101010101" pitchFamily="2" charset="-122"/>
              </a:rPr>
              <a:t>Hong MEI </a:t>
            </a:r>
            <a:endParaRPr lang="en-US" altLang="zh-CN" sz="1100" dirty="0">
              <a:solidFill>
                <a:schemeClr val="bg1"/>
              </a:solidFill>
              <a:latin typeface="等线" panose="02010600030101010101" pitchFamily="2" charset="-122"/>
              <a:ea typeface="等线" panose="02010600030101010101" pitchFamily="2" charset="-122"/>
            </a:endParaRPr>
          </a:p>
          <a:p>
            <a:pPr algn="ctr">
              <a:lnSpc>
                <a:spcPts val="1200"/>
              </a:lnSpc>
            </a:pPr>
            <a:r>
              <a:rPr lang="en-US" altLang="zh-CN" sz="1000" b="1" dirty="0">
                <a:solidFill>
                  <a:srgbClr val="FFC000"/>
                </a:solidFill>
                <a:latin typeface="等线" panose="02010600030101010101" pitchFamily="2" charset="-122"/>
                <a:ea typeface="等线" panose="02010600030101010101" pitchFamily="2" charset="-122"/>
              </a:rPr>
              <a:t>AEIC in </a:t>
            </a:r>
            <a:r>
              <a:rPr lang="en-US" altLang="zh-CN" sz="1000" b="1">
                <a:solidFill>
                  <a:srgbClr val="FFC000"/>
                </a:solidFill>
                <a:latin typeface="等线" panose="02010600030101010101" pitchFamily="2" charset="-122"/>
                <a:ea typeface="等线" panose="02010600030101010101" pitchFamily="2" charset="-122"/>
              </a:rPr>
              <a:t>Computer Science</a:t>
            </a:r>
            <a:endParaRPr lang="en-US" altLang="zh-CN" sz="1000" b="1" dirty="0">
              <a:solidFill>
                <a:srgbClr val="FFC000"/>
              </a:solidFill>
              <a:latin typeface="等线" panose="02010600030101010101" pitchFamily="2" charset="-122"/>
              <a:ea typeface="等线" panose="02010600030101010101" pitchFamily="2" charset="-122"/>
            </a:endParaRPr>
          </a:p>
          <a:p>
            <a:pPr algn="ctr">
              <a:lnSpc>
                <a:spcPts val="1200"/>
              </a:lnSpc>
            </a:pPr>
            <a:r>
              <a:rPr lang="en-US" altLang="zh-CN" sz="1100" b="1" dirty="0" err="1">
                <a:solidFill>
                  <a:schemeClr val="bg1"/>
                </a:solidFill>
                <a:latin typeface="等线" panose="02010600030101010101" pitchFamily="2" charset="-122"/>
                <a:ea typeface="等线" panose="02010600030101010101" pitchFamily="2" charset="-122"/>
              </a:rPr>
              <a:t>Zhi</a:t>
            </a:r>
            <a:r>
              <a:rPr lang="en-US" altLang="zh-CN" sz="1100" b="1" dirty="0">
                <a:solidFill>
                  <a:schemeClr val="bg1"/>
                </a:solidFill>
                <a:latin typeface="等线" panose="02010600030101010101" pitchFamily="2" charset="-122"/>
                <a:ea typeface="等线" panose="02010600030101010101" pitchFamily="2" charset="-122"/>
              </a:rPr>
              <a:t>-Hua ZHOU</a:t>
            </a:r>
            <a:endParaRPr lang="zh-CN" altLang="zh-CN" sz="1100" dirty="0">
              <a:solidFill>
                <a:schemeClr val="bg1"/>
              </a:solidFill>
              <a:latin typeface="等线" panose="02010600030101010101" pitchFamily="2" charset="-122"/>
              <a:ea typeface="等线" panose="02010600030101010101" pitchFamily="2" charset="-122"/>
            </a:endParaRPr>
          </a:p>
        </p:txBody>
      </p:sp>
      <p:sp>
        <p:nvSpPr>
          <p:cNvPr id="20" name="TextBox 19"/>
          <p:cNvSpPr txBox="1"/>
          <p:nvPr/>
        </p:nvSpPr>
        <p:spPr>
          <a:xfrm>
            <a:off x="1951952" y="1073751"/>
            <a:ext cx="5586337" cy="954107"/>
          </a:xfrm>
          <a:prstGeom prst="rect">
            <a:avLst/>
          </a:prstGeom>
          <a:noFill/>
        </p:spPr>
        <p:txBody>
          <a:bodyPr wrap="none" rtlCol="0">
            <a:spAutoFit/>
          </a:bodyPr>
          <a:lstStyle/>
          <a:p>
            <a:r>
              <a:rPr lang="en-US" altLang="zh-CN" sz="1400" spc="-80" dirty="0">
                <a:gradFill flip="none" rotWithShape="1">
                  <a:gsLst>
                    <a:gs pos="0">
                      <a:schemeClr val="bg1"/>
                    </a:gs>
                    <a:gs pos="100000">
                      <a:schemeClr val="bg1">
                        <a:alpha val="50000"/>
                      </a:schemeClr>
                    </a:gs>
                  </a:gsLst>
                  <a:lin ang="0" scaled="1"/>
                  <a:tileRect/>
                </a:gradFill>
              </a:rPr>
              <a:t>+ High-quality peer-review </a:t>
            </a:r>
            <a:br>
              <a:rPr lang="en-US" altLang="zh-CN" sz="1400" spc="-80" dirty="0">
                <a:gradFill flip="none" rotWithShape="1">
                  <a:gsLst>
                    <a:gs pos="0">
                      <a:schemeClr val="bg1"/>
                    </a:gs>
                    <a:gs pos="100000">
                      <a:schemeClr val="bg1">
                        <a:alpha val="50000"/>
                      </a:schemeClr>
                    </a:gs>
                  </a:gsLst>
                  <a:lin ang="0" scaled="1"/>
                  <a:tileRect/>
                </a:gradFill>
              </a:rPr>
            </a:br>
            <a:r>
              <a:rPr lang="en-US" altLang="zh-CN" sz="1400" spc="-80" dirty="0">
                <a:gradFill flip="none" rotWithShape="1">
                  <a:gsLst>
                    <a:gs pos="0">
                      <a:schemeClr val="bg1"/>
                    </a:gs>
                    <a:gs pos="100000">
                      <a:schemeClr val="bg1">
                        <a:alpha val="50000"/>
                      </a:schemeClr>
                    </a:gs>
                  </a:gsLst>
                  <a:lin ang="0" scaled="1"/>
                  <a:tileRect/>
                </a:gradFill>
              </a:rPr>
              <a:t>+ CAP (Continuous Article Publishing): Faster publishing, faster indexed</a:t>
            </a:r>
          </a:p>
          <a:p>
            <a:r>
              <a:rPr lang="en-US" altLang="zh-CN" sz="1400" spc="-80" dirty="0">
                <a:gradFill flip="none" rotWithShape="1">
                  <a:gsLst>
                    <a:gs pos="0">
                      <a:schemeClr val="bg1"/>
                    </a:gs>
                    <a:gs pos="100000">
                      <a:schemeClr val="bg1">
                        <a:alpha val="50000"/>
                      </a:schemeClr>
                    </a:gs>
                  </a:gsLst>
                  <a:lin ang="0" scaled="1"/>
                  <a:tileRect/>
                </a:gradFill>
              </a:rPr>
              <a:t>+ Article categories: Review, Research paper, MOOP, Perspective, Letter, etc. </a:t>
            </a:r>
            <a:br>
              <a:rPr lang="en-US" altLang="zh-CN" sz="1400" spc="-80" dirty="0">
                <a:gradFill flip="none" rotWithShape="1">
                  <a:gsLst>
                    <a:gs pos="0">
                      <a:schemeClr val="bg1"/>
                    </a:gs>
                    <a:gs pos="100000">
                      <a:schemeClr val="bg1">
                        <a:alpha val="50000"/>
                      </a:schemeClr>
                    </a:gs>
                  </a:gsLst>
                  <a:lin ang="0" scaled="1"/>
                  <a:tileRect/>
                </a:gradFill>
              </a:rPr>
            </a:br>
            <a:r>
              <a:rPr lang="en-US" altLang="zh-CN" sz="1400" spc="-80" dirty="0">
                <a:gradFill flip="none" rotWithShape="1">
                  <a:gsLst>
                    <a:gs pos="0">
                      <a:schemeClr val="bg1"/>
                    </a:gs>
                    <a:gs pos="100000">
                      <a:schemeClr val="bg1">
                        <a:alpha val="50000"/>
                      </a:schemeClr>
                    </a:gs>
                  </a:gsLst>
                  <a:lin ang="0" scaled="1"/>
                  <a:tileRect/>
                </a:gradFill>
              </a:rPr>
              <a:t>+ Indexed by SCI, EI, INSPEC, SCOPUS, etc. </a:t>
            </a:r>
            <a:endParaRPr lang="zh-CN" altLang="en-US" sz="1400" spc="-80" dirty="0">
              <a:gradFill flip="none" rotWithShape="1">
                <a:gsLst>
                  <a:gs pos="0">
                    <a:schemeClr val="bg1"/>
                  </a:gs>
                  <a:gs pos="100000">
                    <a:schemeClr val="bg1">
                      <a:alpha val="50000"/>
                    </a:schemeClr>
                  </a:gs>
                </a:gsLst>
                <a:lin ang="0" scaled="1"/>
                <a:tileRect/>
              </a:gradFill>
            </a:endParaRPr>
          </a:p>
        </p:txBody>
      </p:sp>
      <p:pic>
        <p:nvPicPr>
          <p:cNvPr id="24" name="Picture 1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55836" y="282932"/>
            <a:ext cx="1191295" cy="1603265"/>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2051">
            <a:extLst>
              <a:ext uri="{FF2B5EF4-FFF2-40B4-BE49-F238E27FC236}">
                <a16:creationId xmlns:a16="http://schemas.microsoft.com/office/drawing/2014/main" id="{8B473F04-C181-4A84-81E1-008BB219C454}"/>
              </a:ext>
            </a:extLst>
          </p:cNvPr>
          <p:cNvSpPr/>
          <p:nvPr/>
        </p:nvSpPr>
        <p:spPr>
          <a:xfrm>
            <a:off x="848200" y="2793682"/>
            <a:ext cx="3888776" cy="36933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b="1" dirty="0">
                <a:solidFill>
                  <a:schemeClr val="bg1"/>
                </a:solidFill>
              </a:rPr>
              <a:t>Professional Peer-review</a:t>
            </a:r>
            <a:endParaRPr lang="zh-CN" altLang="en-US" b="1" dirty="0">
              <a:solidFill>
                <a:schemeClr val="bg1"/>
              </a:solidFill>
            </a:endParaRPr>
          </a:p>
        </p:txBody>
      </p:sp>
      <p:pic>
        <p:nvPicPr>
          <p:cNvPr id="26" name="Picture 2" descr="C:\Users\jiangkai\Desktop\图片1.png">
            <a:extLst>
              <a:ext uri="{FF2B5EF4-FFF2-40B4-BE49-F238E27FC236}">
                <a16:creationId xmlns:a16="http://schemas.microsoft.com/office/drawing/2014/main" id="{2B0F6B22-5E7E-4AB0-B537-F7B77E8DDDB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01261" y="3752600"/>
            <a:ext cx="2424393" cy="1059826"/>
          </a:xfrm>
          <a:prstGeom prst="rect">
            <a:avLst/>
          </a:prstGeom>
          <a:noFill/>
          <a:extLst>
            <a:ext uri="{909E8E84-426E-40DD-AFC4-6F175D3DCCD1}">
              <a14:hiddenFill xmlns:a14="http://schemas.microsoft.com/office/drawing/2010/main">
                <a:solidFill>
                  <a:srgbClr val="FFFFFF"/>
                </a:solidFill>
              </a14:hiddenFill>
            </a:ext>
          </a:extLst>
        </p:spPr>
      </p:pic>
      <p:sp>
        <p:nvSpPr>
          <p:cNvPr id="27" name="圆角矩形 2053">
            <a:extLst>
              <a:ext uri="{FF2B5EF4-FFF2-40B4-BE49-F238E27FC236}">
                <a16:creationId xmlns:a16="http://schemas.microsoft.com/office/drawing/2014/main" id="{E590232D-B136-41C9-A7F8-F63073C1F2F8}"/>
              </a:ext>
            </a:extLst>
          </p:cNvPr>
          <p:cNvSpPr/>
          <p:nvPr/>
        </p:nvSpPr>
        <p:spPr>
          <a:xfrm>
            <a:off x="5169456" y="2780928"/>
            <a:ext cx="3888000" cy="369332"/>
          </a:xfrm>
          <a:prstGeom prst="roundRect">
            <a:avLst/>
          </a:prstGeom>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spc="-80" dirty="0">
                <a:solidFill>
                  <a:schemeClr val="bg1"/>
                </a:solidFill>
              </a:rPr>
              <a:t>Efficient Publishing</a:t>
            </a:r>
          </a:p>
        </p:txBody>
      </p:sp>
      <p:sp>
        <p:nvSpPr>
          <p:cNvPr id="28" name="矩形 27">
            <a:extLst>
              <a:ext uri="{FF2B5EF4-FFF2-40B4-BE49-F238E27FC236}">
                <a16:creationId xmlns:a16="http://schemas.microsoft.com/office/drawing/2014/main" id="{E1513AAA-E1E5-441C-A6B8-F157A36FC1B9}"/>
              </a:ext>
            </a:extLst>
          </p:cNvPr>
          <p:cNvSpPr/>
          <p:nvPr/>
        </p:nvSpPr>
        <p:spPr>
          <a:xfrm>
            <a:off x="5169456" y="3195396"/>
            <a:ext cx="3888000" cy="557204"/>
          </a:xfrm>
          <a:prstGeom prst="rect">
            <a:avLst/>
          </a:prstGeom>
        </p:spPr>
        <p:txBody>
          <a:bodyPr wrap="square">
            <a:spAutoFit/>
          </a:bodyPr>
          <a:lstStyle/>
          <a:p>
            <a:pPr algn="just">
              <a:lnSpc>
                <a:spcPts val="1800"/>
              </a:lnSpc>
            </a:pPr>
            <a:r>
              <a:rPr lang="en-US" altLang="zh-CN" sz="1450" spc="-80" dirty="0">
                <a:cs typeface="Times New Roman" panose="02020603050405020304" pitchFamily="18" charset="0"/>
              </a:rPr>
              <a:t>Continuous article publishing (CAP): Faster publishing, faster indexed</a:t>
            </a:r>
          </a:p>
        </p:txBody>
      </p:sp>
      <p:sp>
        <p:nvSpPr>
          <p:cNvPr id="30" name="圆角矩形 62">
            <a:extLst>
              <a:ext uri="{FF2B5EF4-FFF2-40B4-BE49-F238E27FC236}">
                <a16:creationId xmlns:a16="http://schemas.microsoft.com/office/drawing/2014/main" id="{12ACF80B-2F5E-4CF8-860F-1032B9652684}"/>
              </a:ext>
            </a:extLst>
          </p:cNvPr>
          <p:cNvSpPr/>
          <p:nvPr/>
        </p:nvSpPr>
        <p:spPr>
          <a:xfrm>
            <a:off x="821215" y="4851695"/>
            <a:ext cx="3888776" cy="369332"/>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zh-CN" b="1" spc="-80" dirty="0">
                <a:solidFill>
                  <a:schemeClr val="bg1"/>
                </a:solidFill>
              </a:rPr>
              <a:t>Cutting-edge Research Topics</a:t>
            </a:r>
            <a:endParaRPr lang="zh-CN" altLang="en-US" b="1" dirty="0">
              <a:solidFill>
                <a:schemeClr val="bg1"/>
              </a:solidFill>
            </a:endParaRPr>
          </a:p>
        </p:txBody>
      </p:sp>
      <p:sp>
        <p:nvSpPr>
          <p:cNvPr id="31" name="圆角矩形 63">
            <a:extLst>
              <a:ext uri="{FF2B5EF4-FFF2-40B4-BE49-F238E27FC236}">
                <a16:creationId xmlns:a16="http://schemas.microsoft.com/office/drawing/2014/main" id="{6ADD905D-F210-4165-9E40-37051058E3C9}"/>
              </a:ext>
            </a:extLst>
          </p:cNvPr>
          <p:cNvSpPr/>
          <p:nvPr/>
        </p:nvSpPr>
        <p:spPr>
          <a:xfrm>
            <a:off x="5168680" y="4851695"/>
            <a:ext cx="3888776" cy="369332"/>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zh-CN" b="1" spc="-80" dirty="0">
                <a:solidFill>
                  <a:schemeClr val="bg1"/>
                </a:solidFill>
              </a:rPr>
              <a:t>Various  Article Types</a:t>
            </a:r>
            <a:endParaRPr lang="zh-CN" altLang="en-US" b="1" dirty="0">
              <a:solidFill>
                <a:schemeClr val="bg1"/>
              </a:solidFill>
            </a:endParaRPr>
          </a:p>
        </p:txBody>
      </p:sp>
      <p:pic>
        <p:nvPicPr>
          <p:cNvPr id="34" name="Picture 3">
            <a:extLst>
              <a:ext uri="{FF2B5EF4-FFF2-40B4-BE49-F238E27FC236}">
                <a16:creationId xmlns:a16="http://schemas.microsoft.com/office/drawing/2014/main" id="{9D01F57E-9FA5-4951-9B87-53AE459BDE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168680" y="5331938"/>
            <a:ext cx="3888776" cy="148143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C:\Users\jiangkai\Desktop\图片4.png">
            <a:extLst>
              <a:ext uri="{FF2B5EF4-FFF2-40B4-BE49-F238E27FC236}">
                <a16:creationId xmlns:a16="http://schemas.microsoft.com/office/drawing/2014/main" id="{62B40BBA-40B4-4F5F-8C85-A86DBF25F71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4831" y="3570368"/>
            <a:ext cx="2515514" cy="1254813"/>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a:extLst>
              <a:ext uri="{FF2B5EF4-FFF2-40B4-BE49-F238E27FC236}">
                <a16:creationId xmlns:a16="http://schemas.microsoft.com/office/drawing/2014/main" id="{7BBAA0A6-BBC8-40E5-A61C-F3279E0CEB0F}"/>
              </a:ext>
            </a:extLst>
          </p:cNvPr>
          <p:cNvSpPr/>
          <p:nvPr/>
        </p:nvSpPr>
        <p:spPr>
          <a:xfrm>
            <a:off x="848976" y="3208150"/>
            <a:ext cx="3888000" cy="553998"/>
          </a:xfrm>
          <a:prstGeom prst="rect">
            <a:avLst/>
          </a:prstGeom>
        </p:spPr>
        <p:txBody>
          <a:bodyPr wrap="square">
            <a:spAutoFit/>
          </a:bodyPr>
          <a:lstStyle/>
          <a:p>
            <a:pPr algn="just">
              <a:lnSpc>
                <a:spcPts val="1800"/>
              </a:lnSpc>
            </a:pPr>
            <a:r>
              <a:rPr lang="en-US" altLang="zh-CN" sz="1450" spc="-80" dirty="0">
                <a:cs typeface="Times New Roman" panose="02020603050405020304" pitchFamily="18" charset="0"/>
              </a:rPr>
              <a:t>Finding reviewers from all over the world using data-mining system</a:t>
            </a:r>
          </a:p>
        </p:txBody>
      </p:sp>
      <p:pic>
        <p:nvPicPr>
          <p:cNvPr id="38" name="Picture 5" descr="C:\Users\jiangkai\Desktop\图片5.png">
            <a:extLst>
              <a:ext uri="{FF2B5EF4-FFF2-40B4-BE49-F238E27FC236}">
                <a16:creationId xmlns:a16="http://schemas.microsoft.com/office/drawing/2014/main" id="{01794B2A-62C5-496A-A68D-4605DEFA00E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7287" y="5331938"/>
            <a:ext cx="4064712" cy="1481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153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2B74-1133-954F-BA2D-3E55FB14CBB4}"/>
              </a:ext>
            </a:extLst>
          </p:cNvPr>
          <p:cNvSpPr>
            <a:spLocks noGrp="1"/>
          </p:cNvSpPr>
          <p:nvPr>
            <p:ph type="title"/>
          </p:nvPr>
        </p:nvSpPr>
        <p:spPr/>
        <p:txBody>
          <a:bodyPr/>
          <a:lstStyle/>
          <a:p>
            <a:r>
              <a:rPr lang="en-US" dirty="0" err="1"/>
              <a:t>ai</a:t>
            </a:r>
            <a:r>
              <a:rPr lang="en-US" dirty="0"/>
              <a:t> open Journal </a:t>
            </a:r>
          </a:p>
        </p:txBody>
      </p:sp>
      <p:pic>
        <p:nvPicPr>
          <p:cNvPr id="5" name="Content Placeholder 4">
            <a:extLst>
              <a:ext uri="{FF2B5EF4-FFF2-40B4-BE49-F238E27FC236}">
                <a16:creationId xmlns:a16="http://schemas.microsoft.com/office/drawing/2014/main" id="{A49CB607-2B3E-1642-BC82-20163CC82E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5892" y="1412776"/>
            <a:ext cx="3480123" cy="4930175"/>
          </a:xfrm>
        </p:spPr>
      </p:pic>
      <p:sp>
        <p:nvSpPr>
          <p:cNvPr id="6" name="Rectangle 5">
            <a:extLst>
              <a:ext uri="{FF2B5EF4-FFF2-40B4-BE49-F238E27FC236}">
                <a16:creationId xmlns:a16="http://schemas.microsoft.com/office/drawing/2014/main" id="{39BFB193-2522-3940-8816-78DB0E570D06}"/>
              </a:ext>
            </a:extLst>
          </p:cNvPr>
          <p:cNvSpPr/>
          <p:nvPr/>
        </p:nvSpPr>
        <p:spPr>
          <a:xfrm>
            <a:off x="5557826" y="1916832"/>
            <a:ext cx="2995574" cy="458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for open and sharing</a:t>
            </a:r>
          </a:p>
        </p:txBody>
      </p:sp>
    </p:spTree>
    <p:extLst>
      <p:ext uri="{BB962C8B-B14F-4D97-AF65-F5344CB8AC3E}">
        <p14:creationId xmlns:p14="http://schemas.microsoft.com/office/powerpoint/2010/main" val="72526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8464" y="1808820"/>
            <a:ext cx="9649072" cy="2299965"/>
          </a:xfrm>
        </p:spPr>
        <p:txBody>
          <a:bodyPr/>
          <a:lstStyle/>
          <a:p>
            <a:pPr>
              <a:spcBef>
                <a:spcPts val="1200"/>
              </a:spcBef>
            </a:pPr>
            <a:r>
              <a:rPr lang="ja-JP" altLang="en-US" sz="4800">
                <a:solidFill>
                  <a:schemeClr val="tx1"/>
                </a:solidFill>
                <a:ea typeface="SimHei" charset="-122"/>
                <a:cs typeface="SimHei" charset="-122"/>
              </a:rPr>
              <a:t>认知图谱</a:t>
            </a:r>
            <a:r>
              <a:rPr lang="en-US" altLang="ja-JP" sz="4800" dirty="0">
                <a:solidFill>
                  <a:schemeClr val="tx1"/>
                </a:solidFill>
                <a:ea typeface="SimHei" charset="-122"/>
                <a:cs typeface="SimHei" charset="-122"/>
              </a:rPr>
              <a:t> (Cognitive Graph)</a:t>
            </a:r>
            <a:br>
              <a:rPr lang="en-US" altLang="ja-JP" sz="4800" dirty="0">
                <a:solidFill>
                  <a:schemeClr val="tx1"/>
                </a:solidFill>
                <a:ea typeface="SimHei" charset="-122"/>
                <a:cs typeface="SimHei" charset="-122"/>
              </a:rPr>
            </a:br>
            <a:r>
              <a:rPr lang="en-US" altLang="zh-CN" sz="4000" dirty="0">
                <a:solidFill>
                  <a:schemeClr val="tx1"/>
                </a:solidFill>
                <a:ea typeface="SimHei" charset="-122"/>
                <a:cs typeface="SimHei" charset="-122"/>
              </a:rPr>
              <a:t>—</a:t>
            </a:r>
            <a:r>
              <a:rPr lang="ja-JP" altLang="en-US" sz="4000">
                <a:solidFill>
                  <a:schemeClr val="tx1"/>
                </a:solidFill>
                <a:ea typeface="SimHei" charset="-122"/>
                <a:cs typeface="SimHei" charset="-122"/>
              </a:rPr>
              <a:t>知识图谱</a:t>
            </a:r>
            <a:r>
              <a:rPr lang="en-US" altLang="ja-JP" sz="4000" dirty="0">
                <a:solidFill>
                  <a:schemeClr val="tx1"/>
                </a:solidFill>
                <a:ea typeface="SimHei" charset="-122"/>
                <a:cs typeface="SimHei" charset="-122"/>
              </a:rPr>
              <a:t>, </a:t>
            </a:r>
            <a:r>
              <a:rPr lang="ja-JP" altLang="en-US" sz="4000">
                <a:solidFill>
                  <a:schemeClr val="tx1"/>
                </a:solidFill>
                <a:ea typeface="SimHei" charset="-122"/>
                <a:cs typeface="SimHei" charset="-122"/>
              </a:rPr>
              <a:t>认知推理</a:t>
            </a:r>
            <a:r>
              <a:rPr lang="en-US" altLang="ja-JP" sz="4000" dirty="0">
                <a:solidFill>
                  <a:schemeClr val="tx1"/>
                </a:solidFill>
                <a:ea typeface="SimHei" charset="-122"/>
                <a:cs typeface="SimHei" charset="-122"/>
              </a:rPr>
              <a:t>, </a:t>
            </a:r>
            <a:r>
              <a:rPr lang="ja-JP" altLang="en-US" sz="4000">
                <a:solidFill>
                  <a:schemeClr val="tx1"/>
                </a:solidFill>
                <a:ea typeface="SimHei" charset="-122"/>
                <a:cs typeface="SimHei" charset="-122"/>
              </a:rPr>
              <a:t>逻辑生成</a:t>
            </a:r>
            <a:endParaRPr lang="zh-CN" altLang="en-US" sz="4000" dirty="0">
              <a:solidFill>
                <a:schemeClr val="tx1"/>
              </a:solidFill>
              <a:ea typeface="SimHei" charset="-122"/>
              <a:cs typeface="SimHei" charset="-122"/>
            </a:endParaRPr>
          </a:p>
        </p:txBody>
      </p:sp>
      <p:sp>
        <p:nvSpPr>
          <p:cNvPr id="3" name="副标题 2"/>
          <p:cNvSpPr>
            <a:spLocks noGrp="1"/>
          </p:cNvSpPr>
          <p:nvPr>
            <p:ph type="subTitle" idx="1"/>
          </p:nvPr>
        </p:nvSpPr>
        <p:spPr>
          <a:xfrm>
            <a:off x="380492" y="4437112"/>
            <a:ext cx="9037004" cy="1728192"/>
          </a:xfrm>
        </p:spPr>
        <p:txBody>
          <a:bodyPr/>
          <a:lstStyle/>
          <a:p>
            <a:endParaRPr lang="en-US" altLang="zh-CN" sz="2400" dirty="0"/>
          </a:p>
        </p:txBody>
      </p:sp>
      <p:sp>
        <p:nvSpPr>
          <p:cNvPr id="4" name="Rectangle 3"/>
          <p:cNvSpPr/>
          <p:nvPr/>
        </p:nvSpPr>
        <p:spPr>
          <a:xfrm>
            <a:off x="0" y="6408712"/>
            <a:ext cx="9906000" cy="4766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The slides can </a:t>
            </a:r>
            <a:r>
              <a:rPr lang="en-US">
                <a:solidFill>
                  <a:schemeClr val="tx1"/>
                </a:solidFill>
              </a:rPr>
              <a:t>be downloaded at              </a:t>
            </a:r>
            <a:r>
              <a:rPr lang="en-US" dirty="0">
                <a:solidFill>
                  <a:schemeClr val="tx1"/>
                </a:solidFill>
                <a:hlinkClick r:id="rId3"/>
              </a:rPr>
              <a:t>http://keg.cs.tsinghua.edu.cn/jietang</a:t>
            </a:r>
            <a:endParaRPr lang="en-US" dirty="0">
              <a:solidFill>
                <a:schemeClr val="tx1"/>
              </a:solidFill>
            </a:endParaRPr>
          </a:p>
        </p:txBody>
      </p:sp>
    </p:spTree>
    <p:extLst>
      <p:ext uri="{BB962C8B-B14F-4D97-AF65-F5344CB8AC3E}">
        <p14:creationId xmlns:p14="http://schemas.microsoft.com/office/powerpoint/2010/main" val="212576176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10443</TotalTime>
  <Words>3693</Words>
  <Application>Microsoft Macintosh PowerPoint</Application>
  <PresentationFormat>A4 Paper (210x297 mm)</PresentationFormat>
  <Paragraphs>535</Paragraphs>
  <Slides>64</Slides>
  <Notes>16</Notes>
  <HiddenSlides>1</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64</vt:i4>
      </vt:variant>
    </vt:vector>
  </HeadingPairs>
  <TitlesOfParts>
    <vt:vector size="81" baseType="lpstr">
      <vt:lpstr>等线</vt:lpstr>
      <vt:lpstr>Microsoft YaHei</vt:lpstr>
      <vt:lpstr>MS PGothic</vt:lpstr>
      <vt:lpstr>SimHei</vt:lpstr>
      <vt:lpstr>SimHei</vt:lpstr>
      <vt:lpstr>宋体</vt:lpstr>
      <vt:lpstr>宋体</vt:lpstr>
      <vt:lpstr>Arial</vt:lpstr>
      <vt:lpstr>Calibri</vt:lpstr>
      <vt:lpstr>Cambria Math</vt:lpstr>
      <vt:lpstr>Century</vt:lpstr>
      <vt:lpstr>Helvetica Neue</vt:lpstr>
      <vt:lpstr>HelveticaNeue-Light</vt:lpstr>
      <vt:lpstr>Mangal</vt:lpstr>
      <vt:lpstr>Times New Roman</vt:lpstr>
      <vt:lpstr>Wingdings</vt:lpstr>
      <vt:lpstr>Default Design</vt:lpstr>
      <vt:lpstr>从感知智能到认知智能</vt:lpstr>
      <vt:lpstr>人工智能的第三次浪潮</vt:lpstr>
      <vt:lpstr>我校在人工智能方面的先发优势</vt:lpstr>
      <vt:lpstr>第三代人工智能的理论体系</vt:lpstr>
      <vt:lpstr>回顾中心成立…</vt:lpstr>
      <vt:lpstr>科技情报分析</vt:lpstr>
      <vt:lpstr>新挑战</vt:lpstr>
      <vt:lpstr>AMiner.cn: 深度科技情报分析</vt:lpstr>
      <vt:lpstr>PowerPoint Presentation</vt:lpstr>
      <vt:lpstr>AMiner—知识驱动的科技大数据挖掘平台</vt:lpstr>
      <vt:lpstr>系统平台基础</vt:lpstr>
      <vt:lpstr>清华-工程院知识智能联合研究中心</vt:lpstr>
      <vt:lpstr>认知图谱 (Cognitive Graph) —知识图谱, 认知推理, 逻辑生成</vt:lpstr>
      <vt:lpstr>知识图谱</vt:lpstr>
      <vt:lpstr>认知图谱：知识与认知的结合</vt:lpstr>
      <vt:lpstr>挑战 1: 短视检索问题</vt:lpstr>
      <vt:lpstr>最新的进展: BIDAF, BERT, XLNet</vt:lpstr>
      <vt:lpstr>挑战 2: 可解释性</vt:lpstr>
      <vt:lpstr>认知图谱: 知识表示, 推理和决策</vt:lpstr>
      <vt:lpstr>和认知科学的结合</vt:lpstr>
      <vt:lpstr>PowerPoint Presentation</vt:lpstr>
      <vt:lpstr>Reasoning w/ Cognitive Graph</vt:lpstr>
      <vt:lpstr>CogQA: Cognitive Graph for QA</vt:lpstr>
      <vt:lpstr>PowerPoint Presentation</vt:lpstr>
      <vt:lpstr>PowerPoint Presentation</vt:lpstr>
      <vt:lpstr>Unifying DeepWalk, LINE, PTE, and node2vec into Matrix Forms</vt:lpstr>
      <vt:lpstr>ProNE: Fast and Scalable Network Embedding</vt:lpstr>
      <vt:lpstr>Results</vt:lpstr>
      <vt:lpstr>Effectiveness experiments</vt:lpstr>
      <vt:lpstr>Recent Progress: BIDAF, BERT</vt:lpstr>
      <vt:lpstr>Cognitive Graph: DL + Dual Process Theory</vt:lpstr>
      <vt:lpstr>PowerPoint Presentation</vt:lpstr>
      <vt:lpstr>Cognitive Graph: Representation, Reasoning, and Decision</vt:lpstr>
      <vt:lpstr>GNN/GCN Model Architecture</vt:lpstr>
      <vt:lpstr>The Core of Graph Neural Networks</vt:lpstr>
      <vt:lpstr>Graph Neural Networks</vt:lpstr>
      <vt:lpstr>GNN: Graph Convolutional Networks</vt:lpstr>
      <vt:lpstr>GNN: Graph Convolutional Networks</vt:lpstr>
      <vt:lpstr>GraphSAGE Model Arthitecture</vt:lpstr>
      <vt:lpstr>GraphSage</vt:lpstr>
      <vt:lpstr>Graph Attention Networks</vt:lpstr>
      <vt:lpstr>Graph Attention Networks</vt:lpstr>
      <vt:lpstr>GAT Results</vt:lpstr>
      <vt:lpstr>Cognitive Graph: DL + Dual Process Theory</vt:lpstr>
      <vt:lpstr>CogQA Algorithm and Training</vt:lpstr>
      <vt:lpstr>Performance</vt:lpstr>
      <vt:lpstr>Reasoning Power</vt:lpstr>
      <vt:lpstr>Case Study</vt:lpstr>
      <vt:lpstr>Case Study</vt:lpstr>
      <vt:lpstr>Case Study</vt:lpstr>
      <vt:lpstr>Summary</vt:lpstr>
      <vt:lpstr>More Applications: KG completion</vt:lpstr>
      <vt:lpstr>Cognitive Graph —Trillion-scale common-sense knowledge graph</vt:lpstr>
      <vt:lpstr>Cognitive Graph Toolkit</vt:lpstr>
      <vt:lpstr>CogDL —A Toolkit for ​Deep Learning on Graphs</vt:lpstr>
      <vt:lpstr>CogDL —A Toolkit for ​Deep Learning on Graphs</vt:lpstr>
      <vt:lpstr>Cognitive Graph Enabled API</vt:lpstr>
      <vt:lpstr>Related Publications</vt:lpstr>
      <vt:lpstr>PowerPoint Presentation</vt:lpstr>
      <vt:lpstr>IEEE Transactions on Big Data</vt:lpstr>
      <vt:lpstr>PowerPoint Presentation</vt:lpstr>
      <vt:lpstr>PowerPoint Presentation</vt:lpstr>
      <vt:lpstr>ai open Journal </vt:lpstr>
      <vt:lpstr>认知图谱 (Cognitive Graph) —知识图谱, 认知推理, 逻辑生成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Revisiting GCNs: Neighborhood Aggregation and Network Sampling</dc:title>
  <dc:creator>Microsoft Office 用户</dc:creator>
  <cp:lastModifiedBy>jery.tang@gmail.com</cp:lastModifiedBy>
  <cp:revision>608</cp:revision>
  <cp:lastPrinted>2019-08-30T13:43:37Z</cp:lastPrinted>
  <dcterms:created xsi:type="dcterms:W3CDTF">2019-03-09T02:35:56Z</dcterms:created>
  <dcterms:modified xsi:type="dcterms:W3CDTF">2020-01-10T15:21:16Z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yuxdong@microsoft.com</vt:lpwstr>
  </property>
  <property fmtid="{D5CDD505-2E9C-101B-9397-08002B2CF9AE}" pid="5" name="MSIP_Label_f42aa342-8706-4288-bd11-ebb85995028c_SetDate">
    <vt:lpwstr>2019-07-19T03:32:53.0678133Z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2ac1fe39-aa26-4568-9708-5164b8dc94e2</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